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257" r:id="rId2"/>
    <p:sldId id="258" r:id="rId3"/>
    <p:sldId id="295" r:id="rId4"/>
    <p:sldId id="302" r:id="rId5"/>
    <p:sldId id="311" r:id="rId6"/>
    <p:sldId id="312" r:id="rId7"/>
    <p:sldId id="278" r:id="rId8"/>
    <p:sldId id="279" r:id="rId9"/>
    <p:sldId id="306" r:id="rId10"/>
    <p:sldId id="280" r:id="rId11"/>
    <p:sldId id="284" r:id="rId12"/>
    <p:sldId id="285" r:id="rId13"/>
    <p:sldId id="290" r:id="rId14"/>
    <p:sldId id="291" r:id="rId15"/>
    <p:sldId id="303" r:id="rId16"/>
    <p:sldId id="296" r:id="rId17"/>
    <p:sldId id="300" r:id="rId18"/>
    <p:sldId id="304" r:id="rId19"/>
    <p:sldId id="305" r:id="rId20"/>
    <p:sldId id="310" r:id="rId21"/>
    <p:sldId id="309" r:id="rId22"/>
    <p:sldId id="308" r:id="rId23"/>
    <p:sldId id="307" r:id="rId24"/>
    <p:sldId id="314"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60" autoAdjust="0"/>
  </p:normalViewPr>
  <p:slideViewPr>
    <p:cSldViewPr>
      <p:cViewPr varScale="1">
        <p:scale>
          <a:sx n="49" d="100"/>
          <a:sy n="49" d="100"/>
        </p:scale>
        <p:origin x="1778" y="3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100F074-A19E-4D04-918D-5ACAAA8EBF69}" type="datetimeFigureOut">
              <a:rPr lang="en-US" smtClean="0"/>
              <a:t>7/21/2015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5AFD116-0C74-45C0-B914-404EC13FA736}" type="slidenum">
              <a:rPr lang="en-US" smtClean="0"/>
              <a:t>‹#›</a:t>
            </a:fld>
            <a:endParaRPr lang="en-US"/>
          </a:p>
        </p:txBody>
      </p:sp>
    </p:spTree>
    <p:extLst>
      <p:ext uri="{BB962C8B-B14F-4D97-AF65-F5344CB8AC3E}">
        <p14:creationId xmlns:p14="http://schemas.microsoft.com/office/powerpoint/2010/main" val="229254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A0E8F9-E926-49F2-9D3B-C1CA2271A0FC}" type="datetimeFigureOut">
              <a:rPr lang="en-US" smtClean="0"/>
              <a:pPr/>
              <a:t>7/21/2015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C2AE3BC-7173-4BA5-961A-B2397FC49A58}" type="slidenum">
              <a:rPr lang="en-US" smtClean="0"/>
              <a:pPr/>
              <a:t>‹#›</a:t>
            </a:fld>
            <a:endParaRPr lang="en-US"/>
          </a:p>
        </p:txBody>
      </p:sp>
    </p:spTree>
    <p:extLst>
      <p:ext uri="{BB962C8B-B14F-4D97-AF65-F5344CB8AC3E}">
        <p14:creationId xmlns:p14="http://schemas.microsoft.com/office/powerpoint/2010/main" val="69613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a:t>
            </a:fld>
            <a:endParaRPr lang="en-US"/>
          </a:p>
        </p:txBody>
      </p:sp>
    </p:spTree>
    <p:extLst>
      <p:ext uri="{BB962C8B-B14F-4D97-AF65-F5344CB8AC3E}">
        <p14:creationId xmlns:p14="http://schemas.microsoft.com/office/powerpoint/2010/main" val="3334393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10</a:t>
            </a:fld>
            <a:endParaRPr lang="en-US"/>
          </a:p>
        </p:txBody>
      </p:sp>
    </p:spTree>
    <p:extLst>
      <p:ext uri="{BB962C8B-B14F-4D97-AF65-F5344CB8AC3E}">
        <p14:creationId xmlns:p14="http://schemas.microsoft.com/office/powerpoint/2010/main" val="22665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11</a:t>
            </a:fld>
            <a:endParaRPr lang="en-US"/>
          </a:p>
        </p:txBody>
      </p:sp>
    </p:spTree>
    <p:extLst>
      <p:ext uri="{BB962C8B-B14F-4D97-AF65-F5344CB8AC3E}">
        <p14:creationId xmlns:p14="http://schemas.microsoft.com/office/powerpoint/2010/main" val="241608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12</a:t>
            </a:fld>
            <a:endParaRPr lang="en-US"/>
          </a:p>
        </p:txBody>
      </p:sp>
    </p:spTree>
    <p:extLst>
      <p:ext uri="{BB962C8B-B14F-4D97-AF65-F5344CB8AC3E}">
        <p14:creationId xmlns:p14="http://schemas.microsoft.com/office/powerpoint/2010/main" val="219629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Began in 2001, </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13</a:t>
            </a:fld>
            <a:endParaRPr lang="en-US"/>
          </a:p>
        </p:txBody>
      </p:sp>
    </p:spTree>
    <p:extLst>
      <p:ext uri="{BB962C8B-B14F-4D97-AF65-F5344CB8AC3E}">
        <p14:creationId xmlns:p14="http://schemas.microsoft.com/office/powerpoint/2010/main" val="156495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14</a:t>
            </a:fld>
            <a:endParaRPr lang="en-US"/>
          </a:p>
        </p:txBody>
      </p:sp>
    </p:spTree>
    <p:extLst>
      <p:ext uri="{BB962C8B-B14F-4D97-AF65-F5344CB8AC3E}">
        <p14:creationId xmlns:p14="http://schemas.microsoft.com/office/powerpoint/2010/main" val="51234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ESDN is a dark repository, public access is still through</a:t>
            </a:r>
            <a:r>
              <a:rPr lang="en-US" baseline="0" dirty="0" smtClean="0"/>
              <a:t> the existing digital collaborative programs who operate content management systems, such as Western NY Regional Library Council.  One regional council, Metropolitan Library Council is the lead on the project and manages the aggregating of the metadata, the relationship with DPLA and the agreements with the partner libraries.</a:t>
            </a:r>
          </a:p>
          <a:p>
            <a:endParaRPr lang="en-US" baseline="0" dirty="0" smtClean="0"/>
          </a:p>
          <a:p>
            <a:r>
              <a:rPr lang="en-US" baseline="0" dirty="0" smtClean="0"/>
              <a:t>Developed support materials for metadata analysis</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15</a:t>
            </a:fld>
            <a:endParaRPr lang="en-US"/>
          </a:p>
        </p:txBody>
      </p:sp>
    </p:spTree>
    <p:extLst>
      <p:ext uri="{BB962C8B-B14F-4D97-AF65-F5344CB8AC3E}">
        <p14:creationId xmlns:p14="http://schemas.microsoft.com/office/powerpoint/2010/main" val="1324751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16</a:t>
            </a:fld>
            <a:endParaRPr lang="en-US"/>
          </a:p>
        </p:txBody>
      </p:sp>
    </p:spTree>
    <p:extLst>
      <p:ext uri="{BB962C8B-B14F-4D97-AF65-F5344CB8AC3E}">
        <p14:creationId xmlns:p14="http://schemas.microsoft.com/office/powerpoint/2010/main" val="3780413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17</a:t>
            </a:fld>
            <a:endParaRPr lang="en-US"/>
          </a:p>
        </p:txBody>
      </p:sp>
    </p:spTree>
    <p:extLst>
      <p:ext uri="{BB962C8B-B14F-4D97-AF65-F5344CB8AC3E}">
        <p14:creationId xmlns:p14="http://schemas.microsoft.com/office/powerpoint/2010/main" val="2959482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18</a:t>
            </a:fld>
            <a:endParaRPr lang="en-US"/>
          </a:p>
        </p:txBody>
      </p:sp>
    </p:spTree>
    <p:extLst>
      <p:ext uri="{BB962C8B-B14F-4D97-AF65-F5344CB8AC3E}">
        <p14:creationId xmlns:p14="http://schemas.microsoft.com/office/powerpoint/2010/main" val="209761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19</a:t>
            </a:fld>
            <a:endParaRPr lang="en-US"/>
          </a:p>
        </p:txBody>
      </p:sp>
    </p:spTree>
    <p:extLst>
      <p:ext uri="{BB962C8B-B14F-4D97-AF65-F5344CB8AC3E}">
        <p14:creationId xmlns:p14="http://schemas.microsoft.com/office/powerpoint/2010/main" val="102997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2</a:t>
            </a:fld>
            <a:endParaRPr lang="en-US"/>
          </a:p>
        </p:txBody>
      </p:sp>
    </p:spTree>
    <p:extLst>
      <p:ext uri="{BB962C8B-B14F-4D97-AF65-F5344CB8AC3E}">
        <p14:creationId xmlns:p14="http://schemas.microsoft.com/office/powerpoint/2010/main" val="240886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purposes of the policy and the copyright status of the metadata, and pursuant to the DPLA’s terms of service, the DPLA’s users are free to harvest, collect, modify, and/or otherwise use any metadata contained in the DPLA</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20</a:t>
            </a:fld>
            <a:endParaRPr lang="en-US"/>
          </a:p>
        </p:txBody>
      </p:sp>
    </p:spTree>
    <p:extLst>
      <p:ext uri="{BB962C8B-B14F-4D97-AF65-F5344CB8AC3E}">
        <p14:creationId xmlns:p14="http://schemas.microsoft.com/office/powerpoint/2010/main" val="1420017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Introduced in 2013, now in version 4.  Based on the Europeana Data Model, the elements in the metadata</a:t>
            </a:r>
            <a:r>
              <a:rPr lang="en-US" baseline="0" dirty="0" smtClean="0"/>
              <a:t> profile is based on DC and RDF, plus some additional elements special to DPLA, such as elements supporting the aggregators and geographic elements. </a:t>
            </a:r>
            <a:r>
              <a:rPr lang="en-US" dirty="0" smtClean="0"/>
              <a:t>Profile designed to support contribution by the hubs</a:t>
            </a:r>
          </a:p>
          <a:p>
            <a:r>
              <a:rPr lang="en-US" dirty="0" smtClean="0"/>
              <a:t>DPLA’s MAP is an application profile, or a set of metadata elements, taken from multiple schemas for a particular local use. It is also a semantic metadata model, or an abstract structure that describes the relationships between different types of data about the same thing. This means it is more robust and abstract than a metadata schema like Dublin Core or MODS in that it describes entities and the relationships between them. Entities are things like the resource being described, the record describing it, the person who created it, and the place it is located. By describing these entities independently and then creating relationships between them, DPLA can create a more dynamic and efficient metadata store.</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21</a:t>
            </a:fld>
            <a:endParaRPr lang="en-US"/>
          </a:p>
        </p:txBody>
      </p:sp>
    </p:spTree>
    <p:extLst>
      <p:ext uri="{BB962C8B-B14F-4D97-AF65-F5344CB8AC3E}">
        <p14:creationId xmlns:p14="http://schemas.microsoft.com/office/powerpoint/2010/main" val="956054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DPLA, Europeana, Digital</a:t>
            </a:r>
            <a:r>
              <a:rPr lang="en-US" baseline="0" dirty="0" smtClean="0"/>
              <a:t> NZ and Trove, an Australian initiative have established an international project to address the issue of rights statements. </a:t>
            </a:r>
            <a:r>
              <a:rPr lang="en-US" sz="1200" b="0" i="0" kern="1200" dirty="0" smtClean="0">
                <a:solidFill>
                  <a:schemeClr val="tx1"/>
                </a:solidFill>
                <a:effectLst/>
                <a:latin typeface="+mn-lt"/>
                <a:ea typeface="+mn-ea"/>
                <a:cs typeface="+mn-cs"/>
              </a:rPr>
              <a:t> project will bring together these important collections to harmonize and evangelize a simpler rights structure, one that includes ways for works of all types, including works with unclear or no known rights, to be put online and made available to the public.  An analysis of 1.4M rights</a:t>
            </a:r>
            <a:r>
              <a:rPr lang="en-US" sz="1200" b="0" i="0" kern="1200" baseline="0" dirty="0" smtClean="0">
                <a:solidFill>
                  <a:schemeClr val="tx1"/>
                </a:solidFill>
                <a:effectLst/>
                <a:latin typeface="+mn-lt"/>
                <a:ea typeface="+mn-ea"/>
                <a:cs typeface="+mn-cs"/>
              </a:rPr>
              <a:t> statements in DPLA found that 50% said All Rights Reserved, 13% were in the public domain and 3% had a Creative Commons statement, while 7% had no rights statement</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22</a:t>
            </a:fld>
            <a:endParaRPr lang="en-US"/>
          </a:p>
        </p:txBody>
      </p:sp>
    </p:spTree>
    <p:extLst>
      <p:ext uri="{BB962C8B-B14F-4D97-AF65-F5344CB8AC3E}">
        <p14:creationId xmlns:p14="http://schemas.microsoft.com/office/powerpoint/2010/main" val="3080850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23</a:t>
            </a:fld>
            <a:endParaRPr lang="en-US"/>
          </a:p>
        </p:txBody>
      </p:sp>
    </p:spTree>
    <p:extLst>
      <p:ext uri="{BB962C8B-B14F-4D97-AF65-F5344CB8AC3E}">
        <p14:creationId xmlns:p14="http://schemas.microsoft.com/office/powerpoint/2010/main" val="2587131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24</a:t>
            </a:fld>
            <a:endParaRPr lang="en-US"/>
          </a:p>
        </p:txBody>
      </p:sp>
    </p:spTree>
    <p:extLst>
      <p:ext uri="{BB962C8B-B14F-4D97-AF65-F5344CB8AC3E}">
        <p14:creationId xmlns:p14="http://schemas.microsoft.com/office/powerpoint/2010/main" val="89296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11 million</a:t>
            </a:r>
            <a:r>
              <a:rPr lang="en-US" baseline="0" dirty="0" smtClean="0"/>
              <a:t> metadata records linking users to the digital objects.</a:t>
            </a:r>
          </a:p>
          <a:p>
            <a:endParaRPr lang="en-US" baseline="0" dirty="0" smtClean="0"/>
          </a:p>
          <a:p>
            <a:r>
              <a:rPr lang="en-US" baseline="0" dirty="0" smtClean="0"/>
              <a:t>Issued their strategic plan—they note that they need to</a:t>
            </a:r>
            <a:r>
              <a:rPr lang="en-US" dirty="0" smtClean="0"/>
              <a:t> complete the hub network so that all collections and item types in America have an on-ramp to DPLA; fully build out the technology platform to ensure a solid foundation that anticipates growth and diversification; and pursue an outreach plan that gets DPLA resources more widely into the hands of the global public, into education at all levels from kindergarten through graduate schools (with a special focus on </a:t>
            </a:r>
            <a:r>
              <a:rPr lang="en-US" dirty="0" err="1" smtClean="0"/>
              <a:t>underresourced</a:t>
            </a:r>
            <a:r>
              <a:rPr lang="en-US" dirty="0" smtClean="0"/>
              <a:t> organizations), and onto the screens of eager amateur and family historians and the developers who are creating the latest apps.</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3</a:t>
            </a:fld>
            <a:endParaRPr lang="en-US"/>
          </a:p>
        </p:txBody>
      </p:sp>
    </p:spTree>
    <p:extLst>
      <p:ext uri="{BB962C8B-B14F-4D97-AF65-F5344CB8AC3E}">
        <p14:creationId xmlns:p14="http://schemas.microsoft.com/office/powerpoint/2010/main" val="414454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4</a:t>
            </a:fld>
            <a:endParaRPr lang="en-US"/>
          </a:p>
        </p:txBody>
      </p:sp>
    </p:spTree>
    <p:extLst>
      <p:ext uri="{BB962C8B-B14F-4D97-AF65-F5344CB8AC3E}">
        <p14:creationId xmlns:p14="http://schemas.microsoft.com/office/powerpoint/2010/main" val="119205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5</a:t>
            </a:fld>
            <a:endParaRPr lang="en-US"/>
          </a:p>
        </p:txBody>
      </p:sp>
    </p:spTree>
    <p:extLst>
      <p:ext uri="{BB962C8B-B14F-4D97-AF65-F5344CB8AC3E}">
        <p14:creationId xmlns:p14="http://schemas.microsoft.com/office/powerpoint/2010/main" val="19305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Representing their community (state, region, etc.) as the point of contact for DPLA and obtaining community buy-in on significant issues affecting their partners.</a:t>
            </a:r>
          </a:p>
          <a:p>
            <a:r>
              <a:rPr lang="en-US" sz="1200" b="0" i="0" kern="1200" dirty="0" smtClean="0">
                <a:solidFill>
                  <a:schemeClr val="tx1"/>
                </a:solidFill>
                <a:effectLst/>
                <a:latin typeface="+mn-lt"/>
                <a:ea typeface="+mn-ea"/>
                <a:cs typeface="+mn-cs"/>
              </a:rPr>
              <a:t>Aggregating their partners’ metadata into a single standard and sharing it with DPLA through one harvestable data source.</a:t>
            </a:r>
          </a:p>
          <a:p>
            <a:r>
              <a:rPr lang="en-US" sz="1200" b="0" i="0" kern="1200" dirty="0" smtClean="0">
                <a:solidFill>
                  <a:schemeClr val="tx1"/>
                </a:solidFill>
                <a:effectLst/>
                <a:latin typeface="+mn-lt"/>
                <a:ea typeface="+mn-ea"/>
                <a:cs typeface="+mn-cs"/>
              </a:rPr>
              <a:t>Actively addressing metadata concerns (including copyright and licensing labeling) and working with partners on timely remediation.</a:t>
            </a:r>
          </a:p>
          <a:p>
            <a:r>
              <a:rPr lang="en-US" sz="1200" b="0" i="0" kern="1200" dirty="0" smtClean="0">
                <a:solidFill>
                  <a:schemeClr val="tx1"/>
                </a:solidFill>
                <a:effectLst/>
                <a:latin typeface="+mn-lt"/>
                <a:ea typeface="+mn-ea"/>
                <a:cs typeface="+mn-cs"/>
              </a:rPr>
              <a:t>Providing outreach to their partners, and with DPLA staff, developing local practitioners’ capacity on topics such as open data, data quality and standards, copyright and licensing, and other relevant subjects.</a:t>
            </a:r>
          </a:p>
          <a:p>
            <a:r>
              <a:rPr lang="en-US" sz="1200" b="0" i="0" kern="1200" dirty="0" smtClean="0">
                <a:solidFill>
                  <a:schemeClr val="tx1"/>
                </a:solidFill>
                <a:effectLst/>
                <a:latin typeface="+mn-lt"/>
                <a:ea typeface="+mn-ea"/>
                <a:cs typeface="+mn-cs"/>
              </a:rPr>
              <a:t>Maintaining technologies (such as OAI-PMH, API, </a:t>
            </a:r>
            <a:r>
              <a:rPr lang="en-US" sz="1200" b="0" i="0" kern="1200" dirty="0" err="1" smtClean="0">
                <a:solidFill>
                  <a:schemeClr val="tx1"/>
                </a:solidFill>
                <a:effectLst/>
                <a:latin typeface="+mn-lt"/>
                <a:ea typeface="+mn-ea"/>
                <a:cs typeface="+mn-cs"/>
              </a:rPr>
              <a:t>ResourceSync</a:t>
            </a:r>
            <a:r>
              <a:rPr lang="en-US" sz="1200" b="0" i="0" kern="1200" dirty="0" smtClean="0">
                <a:solidFill>
                  <a:schemeClr val="tx1"/>
                </a:solidFill>
                <a:effectLst/>
                <a:latin typeface="+mn-lt"/>
                <a:ea typeface="+mn-ea"/>
                <a:cs typeface="+mn-cs"/>
              </a:rPr>
              <a:t>, etc.) that allow for standardized metadata to be shared with the DPLA on a regular, consistent basis.</a:t>
            </a:r>
          </a:p>
          <a:p>
            <a:r>
              <a:rPr lang="en-US" sz="1200" b="0" i="0" kern="1200" dirty="0" smtClean="0">
                <a:solidFill>
                  <a:schemeClr val="tx1"/>
                </a:solidFill>
                <a:effectLst/>
                <a:latin typeface="+mn-lt"/>
                <a:ea typeface="+mn-ea"/>
                <a:cs typeface="+mn-cs"/>
              </a:rPr>
              <a:t>Engaging with the broader community of data creators, providers, and users, locally and nationally.</a:t>
            </a:r>
          </a:p>
          <a:p>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6</a:t>
            </a:fld>
            <a:endParaRPr lang="en-US"/>
          </a:p>
        </p:txBody>
      </p:sp>
    </p:spTree>
    <p:extLst>
      <p:ext uri="{BB962C8B-B14F-4D97-AF65-F5344CB8AC3E}">
        <p14:creationId xmlns:p14="http://schemas.microsoft.com/office/powerpoint/2010/main" val="249356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7</a:t>
            </a:fld>
            <a:endParaRPr lang="en-US"/>
          </a:p>
        </p:txBody>
      </p:sp>
    </p:spTree>
    <p:extLst>
      <p:ext uri="{BB962C8B-B14F-4D97-AF65-F5344CB8AC3E}">
        <p14:creationId xmlns:p14="http://schemas.microsoft.com/office/powerpoint/2010/main" val="328942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122 </a:t>
            </a:r>
            <a:r>
              <a:rPr lang="en-US" dirty="0" err="1" smtClean="0"/>
              <a:t>parterns</a:t>
            </a:r>
            <a:r>
              <a:rPr lang="en-US" dirty="0" smtClean="0"/>
              <a:t> across all types of cultural heritage organizations</a:t>
            </a:r>
            <a:r>
              <a:rPr lang="en-US" baseline="0" dirty="0" smtClean="0"/>
              <a:t> serving 5 states</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8</a:t>
            </a:fld>
            <a:endParaRPr lang="en-US"/>
          </a:p>
        </p:txBody>
      </p:sp>
    </p:spTree>
    <p:extLst>
      <p:ext uri="{BB962C8B-B14F-4D97-AF65-F5344CB8AC3E}">
        <p14:creationId xmlns:p14="http://schemas.microsoft.com/office/powerpoint/2010/main" val="323114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9</a:t>
            </a:fld>
            <a:endParaRPr lang="en-US"/>
          </a:p>
        </p:txBody>
      </p:sp>
    </p:spTree>
    <p:extLst>
      <p:ext uri="{BB962C8B-B14F-4D97-AF65-F5344CB8AC3E}">
        <p14:creationId xmlns:p14="http://schemas.microsoft.com/office/powerpoint/2010/main" val="643347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CC8EDB-76BD-4325-A67C-F062ED3A6FF0}" type="datetimeFigureOut">
              <a:rPr lang="en-US" smtClean="0"/>
              <a:pPr/>
              <a:t>7/21/2015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5C2CFF3-B65E-46F0-9730-CC7456F03B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CC8EDB-76BD-4325-A67C-F062ED3A6FF0}" type="datetimeFigureOut">
              <a:rPr lang="en-US" smtClean="0"/>
              <a:pPr/>
              <a:t>7/21/2015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CC8EDB-76BD-4325-A67C-F062ED3A6FF0}" type="datetimeFigureOut">
              <a:rPr lang="en-US" smtClean="0"/>
              <a:pPr/>
              <a:t>7/21/2015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CC8EDB-76BD-4325-A67C-F062ED3A6FF0}" type="datetimeFigureOut">
              <a:rPr lang="en-US" smtClean="0"/>
              <a:pPr/>
              <a:t>7/21/2015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C2CFF3-B65E-46F0-9730-CC7456F03B3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CC8EDB-76BD-4325-A67C-F062ED3A6FF0}" type="datetimeFigureOut">
              <a:rPr lang="en-US" smtClean="0"/>
              <a:pPr/>
              <a:t>7/21/2015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C2CFF3-B65E-46F0-9730-CC7456F03B3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CC8EDB-76BD-4325-A67C-F062ED3A6FF0}" type="datetimeFigureOut">
              <a:rPr lang="en-US" smtClean="0"/>
              <a:pPr/>
              <a:t>7/21/2015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C2CFF3-B65E-46F0-9730-CC7456F03B3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CC8EDB-76BD-4325-A67C-F062ED3A6FF0}" type="datetimeFigureOut">
              <a:rPr lang="en-US" smtClean="0"/>
              <a:pPr/>
              <a:t>7/21/2015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CC8EDB-76BD-4325-A67C-F062ED3A6FF0}" type="datetimeFigureOut">
              <a:rPr lang="en-US" smtClean="0"/>
              <a:pPr/>
              <a:t>7/21/2015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5C2CFF3-B65E-46F0-9730-CC7456F03B3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CC8EDB-76BD-4325-A67C-F062ED3A6FF0}" type="datetimeFigureOut">
              <a:rPr lang="en-US" smtClean="0"/>
              <a:pPr/>
              <a:t>7/21/2015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CC8EDB-76BD-4325-A67C-F062ED3A6FF0}" type="datetimeFigureOut">
              <a:rPr lang="en-US" smtClean="0"/>
              <a:pPr/>
              <a:t>7/21/2015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CC8EDB-76BD-4325-A67C-F062ED3A6FF0}" type="datetimeFigureOut">
              <a:rPr lang="en-US" smtClean="0"/>
              <a:pPr/>
              <a:t>7/21/2015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5C2CFF3-B65E-46F0-9730-CC7456F03B3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CC8EDB-76BD-4325-A67C-F062ED3A6FF0}" type="datetimeFigureOut">
              <a:rPr lang="en-US" smtClean="0"/>
              <a:pPr/>
              <a:t>7/21/2015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C2CFF3-B65E-46F0-9730-CC7456F03B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ndigital.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www.europeana.e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iz.Bishoff@gmail.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tom.clareson@lyrasi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dp.l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wdl.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
            <a:ext cx="7772400" cy="2536825"/>
          </a:xfrm>
        </p:spPr>
        <p:txBody>
          <a:bodyPr>
            <a:normAutofit/>
          </a:bodyPr>
          <a:lstStyle/>
          <a:p>
            <a:r>
              <a:rPr lang="en-US" sz="4000" b="1" dirty="0" smtClean="0"/>
              <a:t>DPLA Models &amp; the Metadata Standards that Support Them</a:t>
            </a:r>
            <a:endParaRPr lang="en-US" sz="4000" b="1" dirty="0"/>
          </a:p>
        </p:txBody>
      </p:sp>
      <p:sp>
        <p:nvSpPr>
          <p:cNvPr id="5123" name="Rectangle 3"/>
          <p:cNvSpPr>
            <a:spLocks noGrp="1" noChangeArrowheads="1"/>
          </p:cNvSpPr>
          <p:nvPr>
            <p:ph type="subTitle" idx="1"/>
          </p:nvPr>
        </p:nvSpPr>
        <p:spPr/>
        <p:txBody>
          <a:bodyPr>
            <a:normAutofit/>
          </a:bodyPr>
          <a:lstStyle/>
          <a:p>
            <a:pPr>
              <a:lnSpc>
                <a:spcPct val="80000"/>
              </a:lnSpc>
            </a:pPr>
            <a:r>
              <a:rPr lang="en-US" sz="2400" dirty="0" smtClean="0"/>
              <a:t>Tom Clareson and Liz Bishoff </a:t>
            </a:r>
          </a:p>
          <a:p>
            <a:pPr>
              <a:lnSpc>
                <a:spcPct val="80000"/>
              </a:lnSpc>
            </a:pPr>
            <a:r>
              <a:rPr lang="en-US" sz="2400" dirty="0" smtClean="0"/>
              <a:t>Ohio DPLA Planning Meeting </a:t>
            </a:r>
          </a:p>
          <a:p>
            <a:pPr>
              <a:lnSpc>
                <a:spcPct val="80000"/>
              </a:lnSpc>
            </a:pPr>
            <a:r>
              <a:rPr lang="en-US" sz="2400" dirty="0" smtClean="0"/>
              <a:t>July 22, 2015</a:t>
            </a:r>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Central Search Portal--Ex </a:t>
            </a:r>
            <a:r>
              <a:rPr lang="en-US" dirty="0" err="1" smtClean="0"/>
              <a:t>Libris</a:t>
            </a:r>
            <a:r>
              <a:rPr lang="en-US" dirty="0" smtClean="0"/>
              <a:t> Primo</a:t>
            </a:r>
          </a:p>
          <a:p>
            <a:r>
              <a:rPr lang="en-US" dirty="0" smtClean="0"/>
              <a:t>Metadata index updated weekly--harvesting MWDL’s distributed network of digital repositories</a:t>
            </a:r>
          </a:p>
          <a:p>
            <a:r>
              <a:rPr lang="en-US" dirty="0" smtClean="0"/>
              <a:t>Digital Asset Management systems used at MWDL repositories include:</a:t>
            </a:r>
          </a:p>
          <a:p>
            <a:pPr lvl="1"/>
            <a:r>
              <a:rPr lang="en-US" dirty="0" err="1" smtClean="0"/>
              <a:t>CONTENTdm</a:t>
            </a:r>
            <a:endParaRPr lang="en-US" dirty="0" smtClean="0"/>
          </a:p>
          <a:p>
            <a:pPr lvl="1"/>
            <a:r>
              <a:rPr lang="en-US" dirty="0" smtClean="0"/>
              <a:t>BE Press</a:t>
            </a:r>
          </a:p>
          <a:p>
            <a:pPr lvl="1"/>
            <a:r>
              <a:rPr lang="en-US" dirty="0" err="1" smtClean="0"/>
              <a:t>ArchivalWare</a:t>
            </a:r>
            <a:endParaRPr lang="en-US" dirty="0" smtClean="0"/>
          </a:p>
          <a:p>
            <a:pPr lvl="1"/>
            <a:r>
              <a:rPr lang="en-US" dirty="0" err="1" smtClean="0"/>
              <a:t>Equella</a:t>
            </a:r>
            <a:endParaRPr lang="en-US" dirty="0" smtClean="0"/>
          </a:p>
          <a:p>
            <a:pPr lvl="1"/>
            <a:r>
              <a:rPr lang="en-US" dirty="0" smtClean="0"/>
              <a:t>AXAEM</a:t>
            </a:r>
          </a:p>
          <a:p>
            <a:pPr lvl="1"/>
            <a:r>
              <a:rPr lang="en-US" dirty="0" smtClean="0"/>
              <a:t>Existing in-house systems</a:t>
            </a:r>
            <a:endParaRPr lang="en-US" dirty="0"/>
          </a:p>
        </p:txBody>
      </p:sp>
      <p:sp>
        <p:nvSpPr>
          <p:cNvPr id="3" name="Title 2"/>
          <p:cNvSpPr>
            <a:spLocks noGrp="1"/>
          </p:cNvSpPr>
          <p:nvPr>
            <p:ph type="title"/>
          </p:nvPr>
        </p:nvSpPr>
        <p:spPr/>
        <p:txBody>
          <a:bodyPr/>
          <a:lstStyle/>
          <a:p>
            <a:r>
              <a:rPr lang="en-US" dirty="0" smtClean="0"/>
              <a:t>MWDL Infrastructure</a:t>
            </a:r>
            <a:endParaRPr lang="en-US" dirty="0"/>
          </a:p>
        </p:txBody>
      </p:sp>
    </p:spTree>
    <p:extLst>
      <p:ext uri="{BB962C8B-B14F-4D97-AF65-F5344CB8AC3E}">
        <p14:creationId xmlns:p14="http://schemas.microsoft.com/office/powerpoint/2010/main" val="1056174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“Instructions for Collection Managers”</a:t>
            </a:r>
          </a:p>
          <a:p>
            <a:r>
              <a:rPr lang="en-US" dirty="0" smtClean="0"/>
              <a:t>Includes</a:t>
            </a:r>
          </a:p>
          <a:p>
            <a:pPr lvl="1"/>
            <a:r>
              <a:rPr lang="en-US" dirty="0" smtClean="0"/>
              <a:t>Mapping to Dublin Core</a:t>
            </a:r>
          </a:p>
          <a:p>
            <a:pPr lvl="1"/>
            <a:r>
              <a:rPr lang="en-US" dirty="0" smtClean="0"/>
              <a:t>Locally and Centrally Searchable Fields</a:t>
            </a:r>
          </a:p>
          <a:p>
            <a:pPr lvl="1"/>
            <a:r>
              <a:rPr lang="en-US" dirty="0" smtClean="0"/>
              <a:t>Date Fields Setup and Formatting</a:t>
            </a:r>
          </a:p>
          <a:p>
            <a:pPr lvl="1"/>
            <a:r>
              <a:rPr lang="en-US" dirty="0" smtClean="0"/>
              <a:t>Copyright </a:t>
            </a:r>
          </a:p>
          <a:p>
            <a:pPr lvl="1"/>
            <a:r>
              <a:rPr lang="en-US" dirty="0" smtClean="0"/>
              <a:t>Subsets of Controlled Vocabulary</a:t>
            </a:r>
          </a:p>
          <a:p>
            <a:r>
              <a:rPr lang="en-US" dirty="0" smtClean="0"/>
              <a:t>Also includes additional detailed help</a:t>
            </a:r>
            <a:endParaRPr lang="en-US" dirty="0"/>
          </a:p>
        </p:txBody>
      </p:sp>
      <p:sp>
        <p:nvSpPr>
          <p:cNvPr id="3" name="Title 2"/>
          <p:cNvSpPr>
            <a:spLocks noGrp="1"/>
          </p:cNvSpPr>
          <p:nvPr>
            <p:ph type="title"/>
          </p:nvPr>
        </p:nvSpPr>
        <p:spPr/>
        <p:txBody>
          <a:bodyPr>
            <a:normAutofit fontScale="90000"/>
          </a:bodyPr>
          <a:lstStyle/>
          <a:p>
            <a:r>
              <a:rPr lang="en-US" dirty="0" smtClean="0"/>
              <a:t>MWDL General Guidelines for Digital Metadata</a:t>
            </a:r>
            <a:endParaRPr lang="en-US" dirty="0"/>
          </a:p>
        </p:txBody>
      </p:sp>
    </p:spTree>
    <p:extLst>
      <p:ext uri="{BB962C8B-B14F-4D97-AF65-F5344CB8AC3E}">
        <p14:creationId xmlns:p14="http://schemas.microsoft.com/office/powerpoint/2010/main" val="2916078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Offering a Repository for Harvest</a:t>
            </a:r>
          </a:p>
          <a:p>
            <a:pPr lvl="1"/>
            <a:r>
              <a:rPr lang="en-US" dirty="0" smtClean="0"/>
              <a:t>What the Harvesting Organization Needs to Know</a:t>
            </a:r>
          </a:p>
          <a:p>
            <a:pPr lvl="1"/>
            <a:r>
              <a:rPr lang="en-US" dirty="0" smtClean="0"/>
              <a:t>How MWDL uses OAI to harvest</a:t>
            </a:r>
          </a:p>
          <a:p>
            <a:r>
              <a:rPr lang="en-US" dirty="0" smtClean="0"/>
              <a:t>Notes on the use of Open Archives Initiative (OAI) Protocol to harvest</a:t>
            </a:r>
          </a:p>
          <a:p>
            <a:r>
              <a:rPr lang="en-US" dirty="0" smtClean="0"/>
              <a:t>Permissions (for inclusion to search)</a:t>
            </a:r>
            <a:endParaRPr lang="en-US" dirty="0"/>
          </a:p>
        </p:txBody>
      </p:sp>
      <p:sp>
        <p:nvSpPr>
          <p:cNvPr id="3" name="Title 2"/>
          <p:cNvSpPr>
            <a:spLocks noGrp="1"/>
          </p:cNvSpPr>
          <p:nvPr>
            <p:ph type="title"/>
          </p:nvPr>
        </p:nvSpPr>
        <p:spPr/>
        <p:txBody>
          <a:bodyPr>
            <a:normAutofit fontScale="90000"/>
          </a:bodyPr>
          <a:lstStyle/>
          <a:p>
            <a:r>
              <a:rPr lang="en-US" dirty="0" smtClean="0"/>
              <a:t>Repository for Harvest by MWDL</a:t>
            </a:r>
            <a:endParaRPr lang="en-US" dirty="0"/>
          </a:p>
        </p:txBody>
      </p:sp>
    </p:spTree>
    <p:extLst>
      <p:ext uri="{BB962C8B-B14F-4D97-AF65-F5344CB8AC3E}">
        <p14:creationId xmlns:p14="http://schemas.microsoft.com/office/powerpoint/2010/main" val="1068506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smtClean="0"/>
              <a:t>“Minnesota Reflections” Project is main initiative; includes 169 partners; 230,000 items</a:t>
            </a:r>
          </a:p>
          <a:p>
            <a:r>
              <a:rPr lang="en-US" dirty="0" smtClean="0"/>
              <a:t>469,000 items in DPLA</a:t>
            </a:r>
          </a:p>
          <a:p>
            <a:r>
              <a:rPr lang="en-US" dirty="0" smtClean="0"/>
              <a:t>Administrative oversight via MINITEX </a:t>
            </a:r>
          </a:p>
          <a:p>
            <a:r>
              <a:rPr lang="en-US" dirty="0" smtClean="0"/>
              <a:t>Available </a:t>
            </a:r>
            <a:r>
              <a:rPr lang="en-US" dirty="0"/>
              <a:t>at:  </a:t>
            </a:r>
            <a:r>
              <a:rPr lang="en-US" dirty="0">
                <a:hlinkClick r:id="rId3"/>
              </a:rPr>
              <a:t>http://www.mndigital.org</a:t>
            </a:r>
            <a:r>
              <a:rPr lang="en-US" dirty="0" smtClean="0">
                <a:hlinkClick r:id="rId3"/>
              </a:rPr>
              <a:t>/</a:t>
            </a:r>
            <a:endParaRPr lang="en-US" dirty="0" smtClean="0"/>
          </a:p>
          <a:p>
            <a:pPr marL="109728" indent="0">
              <a:buNone/>
            </a:pPr>
            <a:endParaRPr lang="en-US"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1600200"/>
            <a:ext cx="4343400" cy="4114800"/>
          </a:xfrm>
        </p:spPr>
      </p:pic>
      <p:sp>
        <p:nvSpPr>
          <p:cNvPr id="3" name="Title 2"/>
          <p:cNvSpPr>
            <a:spLocks noGrp="1"/>
          </p:cNvSpPr>
          <p:nvPr>
            <p:ph type="title"/>
          </p:nvPr>
        </p:nvSpPr>
        <p:spPr/>
        <p:txBody>
          <a:bodyPr/>
          <a:lstStyle/>
          <a:p>
            <a:r>
              <a:rPr lang="en-US" dirty="0" smtClean="0"/>
              <a:t>Minnesota Digital Library</a:t>
            </a:r>
            <a:endParaRPr lang="en-US" dirty="0"/>
          </a:p>
        </p:txBody>
      </p:sp>
    </p:spTree>
    <p:extLst>
      <p:ext uri="{BB962C8B-B14F-4D97-AF65-F5344CB8AC3E}">
        <p14:creationId xmlns:p14="http://schemas.microsoft.com/office/powerpoint/2010/main" val="2372347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MDLC Policy on Digital Rights and Ownership (2004)</a:t>
            </a:r>
          </a:p>
          <a:p>
            <a:r>
              <a:rPr lang="en-US" dirty="0" smtClean="0"/>
              <a:t>Minnesota Reflections Metadata Entry Guidelines</a:t>
            </a:r>
          </a:p>
          <a:p>
            <a:pPr lvl="1"/>
            <a:r>
              <a:rPr lang="en-US" dirty="0" smtClean="0"/>
              <a:t>Interactive Tutorial and Worksheet Samples</a:t>
            </a:r>
          </a:p>
          <a:p>
            <a:r>
              <a:rPr lang="en-US" dirty="0" smtClean="0"/>
              <a:t>Collaborative Digital Program (CDP) Best Practices Adopted by MDL</a:t>
            </a:r>
          </a:p>
          <a:p>
            <a:pPr lvl="1"/>
            <a:r>
              <a:rPr lang="en-US" dirty="0" smtClean="0"/>
              <a:t>Dublin Core Metadata Best Practices</a:t>
            </a:r>
          </a:p>
          <a:p>
            <a:pPr lvl="1"/>
            <a:r>
              <a:rPr lang="en-US" dirty="0" smtClean="0"/>
              <a:t>Digital Imaging Best Practices</a:t>
            </a:r>
          </a:p>
          <a:p>
            <a:pPr lvl="1"/>
            <a:r>
              <a:rPr lang="en-US" dirty="0" smtClean="0"/>
              <a:t>Digital Audio Best Practices</a:t>
            </a:r>
          </a:p>
        </p:txBody>
      </p:sp>
      <p:sp>
        <p:nvSpPr>
          <p:cNvPr id="3" name="Title 2"/>
          <p:cNvSpPr>
            <a:spLocks noGrp="1"/>
          </p:cNvSpPr>
          <p:nvPr>
            <p:ph type="title"/>
          </p:nvPr>
        </p:nvSpPr>
        <p:spPr/>
        <p:txBody>
          <a:bodyPr/>
          <a:lstStyle/>
          <a:p>
            <a:r>
              <a:rPr lang="en-US" dirty="0" smtClean="0"/>
              <a:t>MDL Policies</a:t>
            </a:r>
            <a:endParaRPr lang="en-US" dirty="0"/>
          </a:p>
        </p:txBody>
      </p:sp>
    </p:spTree>
    <p:extLst>
      <p:ext uri="{BB962C8B-B14F-4D97-AF65-F5344CB8AC3E}">
        <p14:creationId xmlns:p14="http://schemas.microsoft.com/office/powerpoint/2010/main" val="2898511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Initiated project mid-2013</a:t>
            </a:r>
          </a:p>
          <a:p>
            <a:r>
              <a:rPr lang="en-US" dirty="0" smtClean="0"/>
              <a:t>79K records loaded Jan, 2015</a:t>
            </a:r>
          </a:p>
          <a:p>
            <a:r>
              <a:rPr lang="en-US" dirty="0" smtClean="0"/>
              <a:t>Phased approach</a:t>
            </a:r>
          </a:p>
          <a:p>
            <a:pPr lvl="1"/>
            <a:r>
              <a:rPr lang="en-US" dirty="0" smtClean="0"/>
              <a:t>Existing digital collaboratives &amp;</a:t>
            </a:r>
          </a:p>
          <a:p>
            <a:pPr marL="393192" lvl="1" indent="0">
              <a:buNone/>
            </a:pPr>
            <a:r>
              <a:rPr lang="en-US" dirty="0" smtClean="0"/>
              <a:t>  Independent sites</a:t>
            </a:r>
          </a:p>
          <a:p>
            <a:r>
              <a:rPr lang="en-US" dirty="0" smtClean="0"/>
              <a:t>Defined roles for regional networks</a:t>
            </a:r>
          </a:p>
          <a:p>
            <a:endParaRPr lang="en-US" dirty="0" smtClean="0"/>
          </a:p>
          <a:p>
            <a:pPr marL="109728" indent="0">
              <a:buNone/>
            </a:pP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481328"/>
            <a:ext cx="4038600" cy="4525963"/>
          </a:xfrm>
        </p:spPr>
      </p:pic>
      <p:sp>
        <p:nvSpPr>
          <p:cNvPr id="3" name="Title 2"/>
          <p:cNvSpPr>
            <a:spLocks noGrp="1"/>
          </p:cNvSpPr>
          <p:nvPr>
            <p:ph type="title"/>
          </p:nvPr>
        </p:nvSpPr>
        <p:spPr/>
        <p:txBody>
          <a:bodyPr>
            <a:normAutofit fontScale="90000"/>
          </a:bodyPr>
          <a:lstStyle/>
          <a:p>
            <a:r>
              <a:rPr lang="en-US" dirty="0" smtClean="0"/>
              <a:t>Empire State Digital </a:t>
            </a:r>
            <a:r>
              <a:rPr lang="en-US" dirty="0" smtClean="0"/>
              <a:t>Network (NY)</a:t>
            </a:r>
            <a:endParaRPr lang="en-US" dirty="0"/>
          </a:p>
        </p:txBody>
      </p:sp>
    </p:spTree>
    <p:extLst>
      <p:ext uri="{BB962C8B-B14F-4D97-AF65-F5344CB8AC3E}">
        <p14:creationId xmlns:p14="http://schemas.microsoft.com/office/powerpoint/2010/main" val="1171175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en-US" dirty="0" smtClean="0"/>
              <a:t>Background</a:t>
            </a:r>
          </a:p>
          <a:p>
            <a:pPr lvl="1"/>
            <a:r>
              <a:rPr lang="en-US" dirty="0" smtClean="0"/>
              <a:t>2005-present</a:t>
            </a:r>
          </a:p>
          <a:p>
            <a:pPr lvl="1"/>
            <a:r>
              <a:rPr lang="en-US" dirty="0" smtClean="0"/>
              <a:t>Key players</a:t>
            </a:r>
          </a:p>
          <a:p>
            <a:r>
              <a:rPr lang="en-US" dirty="0" smtClean="0"/>
              <a:t>Functionality</a:t>
            </a:r>
          </a:p>
          <a:p>
            <a:pPr lvl="1"/>
            <a:r>
              <a:rPr lang="en-US" dirty="0" smtClean="0"/>
              <a:t>Aggregation</a:t>
            </a:r>
          </a:p>
          <a:p>
            <a:pPr lvl="1"/>
            <a:r>
              <a:rPr lang="en-US" dirty="0" smtClean="0"/>
              <a:t>Local hosting</a:t>
            </a:r>
          </a:p>
          <a:p>
            <a:pPr lvl="1"/>
            <a:r>
              <a:rPr lang="en-US" dirty="0" smtClean="0"/>
              <a:t>Metadata</a:t>
            </a:r>
          </a:p>
          <a:p>
            <a:r>
              <a:rPr lang="en-US" dirty="0" smtClean="0"/>
              <a:t>Strategy/Vision</a:t>
            </a:r>
          </a:p>
          <a:p>
            <a:pPr lvl="1"/>
            <a:r>
              <a:rPr lang="en-US" dirty="0" smtClean="0"/>
              <a:t>Aggregate </a:t>
            </a:r>
          </a:p>
          <a:p>
            <a:pPr lvl="1"/>
            <a:r>
              <a:rPr lang="en-US" dirty="0" smtClean="0"/>
              <a:t>Facilitate </a:t>
            </a:r>
          </a:p>
          <a:p>
            <a:pPr lvl="1"/>
            <a:r>
              <a:rPr lang="en-US" dirty="0" smtClean="0"/>
              <a:t>Distribute </a:t>
            </a:r>
          </a:p>
          <a:p>
            <a:pPr lvl="1"/>
            <a:r>
              <a:rPr lang="en-US" dirty="0" smtClean="0"/>
              <a:t>Engage</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38600" y="1481328"/>
            <a:ext cx="5105400" cy="4005072"/>
          </a:xfrm>
        </p:spPr>
      </p:pic>
      <p:sp>
        <p:nvSpPr>
          <p:cNvPr id="3" name="Title 2"/>
          <p:cNvSpPr>
            <a:spLocks noGrp="1"/>
          </p:cNvSpPr>
          <p:nvPr>
            <p:ph type="title"/>
          </p:nvPr>
        </p:nvSpPr>
        <p:spPr/>
        <p:txBody>
          <a:bodyPr>
            <a:normAutofit fontScale="90000"/>
          </a:bodyPr>
          <a:lstStyle/>
          <a:p>
            <a:r>
              <a:rPr lang="en-US" dirty="0" err="1" smtClean="0"/>
              <a:t>Europeana</a:t>
            </a:r>
            <a:r>
              <a:rPr lang="en-US" dirty="0" smtClean="0"/>
              <a:t> </a:t>
            </a:r>
            <a:r>
              <a:rPr lang="en-US" dirty="0">
                <a:hlinkClick r:id="rId4"/>
              </a:rPr>
              <a:t>http://www.europeana.eu/</a:t>
            </a:r>
            <a:endParaRPr lang="en-US" dirty="0"/>
          </a:p>
        </p:txBody>
      </p:sp>
    </p:spTree>
    <p:extLst>
      <p:ext uri="{BB962C8B-B14F-4D97-AF65-F5344CB8AC3E}">
        <p14:creationId xmlns:p14="http://schemas.microsoft.com/office/powerpoint/2010/main" val="2730158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standards and best practices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4317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What’s the Ohio digital environment?</a:t>
            </a:r>
          </a:p>
          <a:p>
            <a:r>
              <a:rPr lang="en-US" dirty="0" smtClean="0"/>
              <a:t>What’s the </a:t>
            </a:r>
            <a:r>
              <a:rPr lang="en-US" dirty="0" smtClean="0"/>
              <a:t>Ohio metadata </a:t>
            </a:r>
            <a:r>
              <a:rPr lang="en-US" dirty="0" smtClean="0"/>
              <a:t>environment?</a:t>
            </a:r>
            <a:endParaRPr lang="en-US" dirty="0" smtClean="0"/>
          </a:p>
        </p:txBody>
      </p:sp>
      <p:sp>
        <p:nvSpPr>
          <p:cNvPr id="4" name="Content Placeholder 3"/>
          <p:cNvSpPr>
            <a:spLocks noGrp="1"/>
          </p:cNvSpPr>
          <p:nvPr>
            <p:ph sz="half" idx="2"/>
          </p:nvPr>
        </p:nvSpPr>
        <p:spPr/>
        <p:txBody>
          <a:bodyPr/>
          <a:lstStyle/>
          <a:p>
            <a:r>
              <a:rPr lang="en-US" dirty="0" smtClean="0"/>
              <a:t>What </a:t>
            </a:r>
            <a:r>
              <a:rPr lang="en-US" dirty="0"/>
              <a:t>do we need to find out?</a:t>
            </a:r>
          </a:p>
          <a:p>
            <a:endParaRPr lang="en-US" dirty="0"/>
          </a:p>
        </p:txBody>
      </p:sp>
      <p:sp>
        <p:nvSpPr>
          <p:cNvPr id="3" name="Title 2"/>
          <p:cNvSpPr>
            <a:spLocks noGrp="1"/>
          </p:cNvSpPr>
          <p:nvPr>
            <p:ph type="title"/>
          </p:nvPr>
        </p:nvSpPr>
        <p:spPr/>
        <p:txBody>
          <a:bodyPr>
            <a:normAutofit/>
          </a:bodyPr>
          <a:lstStyle/>
          <a:p>
            <a:r>
              <a:rPr lang="en-US" dirty="0" smtClean="0"/>
              <a:t>What do we know?</a:t>
            </a:r>
            <a:endParaRPr lang="en-US" dirty="0"/>
          </a:p>
        </p:txBody>
      </p:sp>
    </p:spTree>
    <p:extLst>
      <p:ext uri="{BB962C8B-B14F-4D97-AF65-F5344CB8AC3E}">
        <p14:creationId xmlns:p14="http://schemas.microsoft.com/office/powerpoint/2010/main" val="3785478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DPLA Metadata Application (API)</a:t>
            </a:r>
            <a:endParaRPr lang="en-US" dirty="0" smtClean="0"/>
          </a:p>
          <a:p>
            <a:r>
              <a:rPr lang="en-US" dirty="0" smtClean="0"/>
              <a:t>Copyright statements</a:t>
            </a:r>
          </a:p>
          <a:p>
            <a:r>
              <a:rPr lang="en-US" dirty="0" smtClean="0"/>
              <a:t>Data Use Policy</a:t>
            </a:r>
          </a:p>
          <a:p>
            <a:pPr lvl="1"/>
            <a:r>
              <a:rPr lang="en-US" dirty="0" smtClean="0"/>
              <a:t>Creative Commons—CC0</a:t>
            </a:r>
          </a:p>
          <a:p>
            <a:r>
              <a:rPr lang="en-US" dirty="0" smtClean="0"/>
              <a:t>Issues faced by other service hubs</a:t>
            </a:r>
            <a:endParaRPr lang="en-US" dirty="0"/>
          </a:p>
        </p:txBody>
      </p:sp>
      <p:sp>
        <p:nvSpPr>
          <p:cNvPr id="3" name="Title 2"/>
          <p:cNvSpPr>
            <a:spLocks noGrp="1"/>
          </p:cNvSpPr>
          <p:nvPr>
            <p:ph type="title"/>
          </p:nvPr>
        </p:nvSpPr>
        <p:spPr/>
        <p:txBody>
          <a:bodyPr/>
          <a:lstStyle/>
          <a:p>
            <a:r>
              <a:rPr lang="en-US" dirty="0" smtClean="0"/>
              <a:t>What does DPLA require?</a:t>
            </a:r>
            <a:endParaRPr lang="en-US" dirty="0"/>
          </a:p>
        </p:txBody>
      </p:sp>
    </p:spTree>
    <p:extLst>
      <p:ext uri="{BB962C8B-B14F-4D97-AF65-F5344CB8AC3E}">
        <p14:creationId xmlns:p14="http://schemas.microsoft.com/office/powerpoint/2010/main" val="258867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endParaRPr lang="en-US" dirty="0" smtClean="0"/>
          </a:p>
          <a:p>
            <a:r>
              <a:rPr lang="en-US" dirty="0" smtClean="0"/>
              <a:t>DPLA </a:t>
            </a:r>
            <a:r>
              <a:rPr lang="en-US" dirty="0"/>
              <a:t>expands</a:t>
            </a:r>
          </a:p>
          <a:p>
            <a:pPr lvl="1"/>
            <a:r>
              <a:rPr lang="en-US" dirty="0"/>
              <a:t>Call for </a:t>
            </a:r>
            <a:r>
              <a:rPr lang="en-US" dirty="0" smtClean="0"/>
              <a:t>participation</a:t>
            </a:r>
          </a:p>
          <a:p>
            <a:r>
              <a:rPr lang="en-US" dirty="0"/>
              <a:t>Statewide Service Hubs</a:t>
            </a:r>
          </a:p>
          <a:p>
            <a:pPr lvl="1"/>
            <a:r>
              <a:rPr lang="en-US" dirty="0"/>
              <a:t>Mountain West Digital Library</a:t>
            </a:r>
          </a:p>
          <a:p>
            <a:pPr lvl="1"/>
            <a:r>
              <a:rPr lang="en-US" dirty="0"/>
              <a:t>Minnesota Digital Library</a:t>
            </a:r>
          </a:p>
          <a:p>
            <a:pPr lvl="1"/>
            <a:r>
              <a:rPr lang="en-US" dirty="0"/>
              <a:t>Empire Digital </a:t>
            </a:r>
            <a:r>
              <a:rPr lang="en-US" dirty="0" smtClean="0"/>
              <a:t>Network</a:t>
            </a:r>
            <a:endParaRPr lang="en-US" dirty="0"/>
          </a:p>
          <a:p>
            <a:r>
              <a:rPr lang="en-US" dirty="0" smtClean="0"/>
              <a:t>International Programs</a:t>
            </a:r>
            <a:endParaRPr lang="en-US" dirty="0"/>
          </a:p>
          <a:p>
            <a:pPr lvl="1"/>
            <a:r>
              <a:rPr lang="en-US" dirty="0" smtClean="0"/>
              <a:t>Europeana</a:t>
            </a:r>
          </a:p>
          <a:p>
            <a:pPr lvl="1"/>
            <a:endParaRPr lang="en-US" dirty="0" smtClean="0"/>
          </a:p>
          <a:p>
            <a:pPr marL="393192" lvl="1" indent="0">
              <a:buNone/>
            </a:pPr>
            <a:endParaRPr lang="en-US" dirty="0"/>
          </a:p>
        </p:txBody>
      </p:sp>
      <p:sp>
        <p:nvSpPr>
          <p:cNvPr id="6146" name="Rectangle 2"/>
          <p:cNvSpPr>
            <a:spLocks noGrp="1" noChangeArrowheads="1"/>
          </p:cNvSpPr>
          <p:nvPr>
            <p:ph type="title"/>
          </p:nvPr>
        </p:nvSpPr>
        <p:spPr/>
        <p:txBody>
          <a:bodyPr/>
          <a:lstStyle/>
          <a:p>
            <a:r>
              <a:rPr lang="en-US" dirty="0" smtClean="0"/>
              <a:t>DPLA Models</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Assumptions about metadata</a:t>
            </a:r>
          </a:p>
          <a:p>
            <a:r>
              <a:rPr lang="en-US" dirty="0" smtClean="0">
                <a:solidFill>
                  <a:schemeClr val="accent2"/>
                </a:solidFill>
              </a:rPr>
              <a:t>Metadata is not subject to copyright restrictions</a:t>
            </a:r>
          </a:p>
          <a:p>
            <a:r>
              <a:rPr lang="en-US" dirty="0" smtClean="0"/>
              <a:t>Partners share </a:t>
            </a:r>
            <a:r>
              <a:rPr lang="en-US" dirty="0"/>
              <a:t>the DPLA’s vision of and commitment to freely sharable </a:t>
            </a:r>
            <a:r>
              <a:rPr lang="en-US" dirty="0" smtClean="0"/>
              <a:t>metadata</a:t>
            </a:r>
          </a:p>
          <a:p>
            <a:r>
              <a:rPr lang="en-US" dirty="0"/>
              <a:t>DPLA </a:t>
            </a:r>
            <a:r>
              <a:rPr lang="en-US" dirty="0" smtClean="0"/>
              <a:t>asserts </a:t>
            </a:r>
            <a:r>
              <a:rPr lang="en-US" dirty="0"/>
              <a:t>n</a:t>
            </a:r>
            <a:r>
              <a:rPr lang="en-US" dirty="0" smtClean="0"/>
              <a:t>o </a:t>
            </a:r>
            <a:r>
              <a:rPr lang="en-US" dirty="0"/>
              <a:t>r</a:t>
            </a:r>
            <a:r>
              <a:rPr lang="en-US" dirty="0" smtClean="0"/>
              <a:t>ights </a:t>
            </a:r>
            <a:r>
              <a:rPr lang="en-US" dirty="0"/>
              <a:t>o</a:t>
            </a:r>
            <a:r>
              <a:rPr lang="en-US" dirty="0" smtClean="0"/>
              <a:t>ver </a:t>
            </a:r>
            <a:r>
              <a:rPr lang="en-US" dirty="0"/>
              <a:t>its </a:t>
            </a:r>
            <a:r>
              <a:rPr lang="en-US" dirty="0" smtClean="0"/>
              <a:t>database </a:t>
            </a:r>
            <a:r>
              <a:rPr lang="en-US" dirty="0"/>
              <a:t>of m</a:t>
            </a:r>
            <a:r>
              <a:rPr lang="en-US" dirty="0" smtClean="0"/>
              <a:t>etadata…</a:t>
            </a:r>
          </a:p>
          <a:p>
            <a:r>
              <a:rPr lang="en-US" dirty="0"/>
              <a:t>Free and </a:t>
            </a:r>
            <a:r>
              <a:rPr lang="en-US" dirty="0" smtClean="0"/>
              <a:t>unencumbered </a:t>
            </a:r>
            <a:r>
              <a:rPr lang="en-US" dirty="0"/>
              <a:t>a</a:t>
            </a:r>
            <a:r>
              <a:rPr lang="en-US" dirty="0" smtClean="0"/>
              <a:t>ccess </a:t>
            </a:r>
            <a:r>
              <a:rPr lang="en-US" dirty="0"/>
              <a:t>to </a:t>
            </a:r>
            <a:r>
              <a:rPr lang="en-US" dirty="0" smtClean="0"/>
              <a:t>metadata</a:t>
            </a:r>
            <a:r>
              <a:rPr lang="en-US" dirty="0"/>
              <a:t>.</a:t>
            </a:r>
          </a:p>
        </p:txBody>
      </p:sp>
      <p:sp>
        <p:nvSpPr>
          <p:cNvPr id="3" name="Title 2"/>
          <p:cNvSpPr>
            <a:spLocks noGrp="1"/>
          </p:cNvSpPr>
          <p:nvPr>
            <p:ph type="title"/>
          </p:nvPr>
        </p:nvSpPr>
        <p:spPr/>
        <p:txBody>
          <a:bodyPr/>
          <a:lstStyle/>
          <a:p>
            <a:r>
              <a:rPr lang="en-US" dirty="0" smtClean="0"/>
              <a:t>DPLA and Metadata</a:t>
            </a:r>
            <a:endParaRPr lang="en-US" dirty="0"/>
          </a:p>
        </p:txBody>
      </p:sp>
    </p:spTree>
    <p:extLst>
      <p:ext uri="{BB962C8B-B14F-4D97-AF65-F5344CB8AC3E}">
        <p14:creationId xmlns:p14="http://schemas.microsoft.com/office/powerpoint/2010/main" val="249589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Europeana Data Model</a:t>
            </a:r>
          </a:p>
          <a:p>
            <a:r>
              <a:rPr lang="en-US" dirty="0" smtClean="0"/>
              <a:t>Uses elements similar to Dublin Core and RDF</a:t>
            </a:r>
          </a:p>
          <a:p>
            <a:r>
              <a:rPr lang="en-US" dirty="0" smtClean="0"/>
              <a:t>API is a set of metadata elements taken from multiple schema</a:t>
            </a:r>
          </a:p>
          <a:p>
            <a:r>
              <a:rPr lang="en-US" dirty="0" smtClean="0"/>
              <a:t>Describes entities and the relationship between them</a:t>
            </a:r>
          </a:p>
          <a:p>
            <a:r>
              <a:rPr lang="en-US" dirty="0" smtClean="0"/>
              <a:t>Important to understand the Ohio metadata and how it will aggregate</a:t>
            </a:r>
          </a:p>
          <a:p>
            <a:pPr marL="109728" indent="0">
              <a:buNone/>
            </a:pPr>
            <a:endParaRPr lang="en-US" dirty="0"/>
          </a:p>
        </p:txBody>
      </p:sp>
      <p:sp>
        <p:nvSpPr>
          <p:cNvPr id="3" name="Title 2"/>
          <p:cNvSpPr>
            <a:spLocks noGrp="1"/>
          </p:cNvSpPr>
          <p:nvPr>
            <p:ph type="title"/>
          </p:nvPr>
        </p:nvSpPr>
        <p:spPr/>
        <p:txBody>
          <a:bodyPr>
            <a:normAutofit/>
          </a:bodyPr>
          <a:lstStyle/>
          <a:p>
            <a:r>
              <a:rPr lang="en-US" sz="3200" dirty="0" smtClean="0"/>
              <a:t>DPLA Metadata Application Profile V 4.0</a:t>
            </a:r>
            <a:endParaRPr lang="en-US" sz="3200" dirty="0"/>
          </a:p>
        </p:txBody>
      </p:sp>
    </p:spTree>
    <p:extLst>
      <p:ext uri="{BB962C8B-B14F-4D97-AF65-F5344CB8AC3E}">
        <p14:creationId xmlns:p14="http://schemas.microsoft.com/office/powerpoint/2010/main" val="2416914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International initiative</a:t>
            </a:r>
          </a:p>
          <a:p>
            <a:r>
              <a:rPr lang="en-US" dirty="0" smtClean="0"/>
              <a:t>Problem—Little or no guidance to users</a:t>
            </a:r>
          </a:p>
          <a:p>
            <a:pPr lvl="1"/>
            <a:r>
              <a:rPr lang="en-US" dirty="0" smtClean="0"/>
              <a:t>Who’s the owner</a:t>
            </a:r>
          </a:p>
          <a:p>
            <a:pPr lvl="1"/>
            <a:r>
              <a:rPr lang="en-US" dirty="0" smtClean="0"/>
              <a:t>Who to contact</a:t>
            </a:r>
          </a:p>
          <a:p>
            <a:pPr lvl="1"/>
            <a:r>
              <a:rPr lang="en-US" dirty="0" smtClean="0"/>
              <a:t>What they can do with the digital resource</a:t>
            </a:r>
          </a:p>
          <a:p>
            <a:r>
              <a:rPr lang="en-US" dirty="0" smtClean="0"/>
              <a:t>Analyzed 1.4M rights statements</a:t>
            </a:r>
          </a:p>
          <a:p>
            <a:pPr lvl="1"/>
            <a:r>
              <a:rPr lang="en-US" dirty="0" smtClean="0"/>
              <a:t>50%--All Rights Reserved</a:t>
            </a:r>
          </a:p>
          <a:p>
            <a:pPr lvl="1"/>
            <a:r>
              <a:rPr lang="en-US" dirty="0" smtClean="0"/>
              <a:t>13%--Public domain</a:t>
            </a:r>
          </a:p>
          <a:p>
            <a:pPr lvl="1"/>
            <a:r>
              <a:rPr lang="en-US" dirty="0" smtClean="0"/>
              <a:t>7%--No rights statement</a:t>
            </a:r>
          </a:p>
          <a:p>
            <a:pPr lvl="1"/>
            <a:r>
              <a:rPr lang="en-US" dirty="0" smtClean="0"/>
              <a:t>3%--Creative Commons Statement</a:t>
            </a:r>
          </a:p>
          <a:p>
            <a:endParaRPr lang="en-US" dirty="0"/>
          </a:p>
        </p:txBody>
      </p:sp>
      <p:sp>
        <p:nvSpPr>
          <p:cNvPr id="3" name="Title 2"/>
          <p:cNvSpPr>
            <a:spLocks noGrp="1"/>
          </p:cNvSpPr>
          <p:nvPr>
            <p:ph type="title"/>
          </p:nvPr>
        </p:nvSpPr>
        <p:spPr/>
        <p:txBody>
          <a:bodyPr/>
          <a:lstStyle/>
          <a:p>
            <a:r>
              <a:rPr lang="en-US" dirty="0" smtClean="0"/>
              <a:t>DPLA and Rights statements</a:t>
            </a:r>
            <a:endParaRPr lang="en-US" dirty="0"/>
          </a:p>
        </p:txBody>
      </p:sp>
    </p:spTree>
    <p:extLst>
      <p:ext uri="{BB962C8B-B14F-4D97-AF65-F5344CB8AC3E}">
        <p14:creationId xmlns:p14="http://schemas.microsoft.com/office/powerpoint/2010/main" val="387699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t> ©[copyright holder’s name], [date of creation for the work]. This item is available under a Creative Commons CC BY-NC-ND license. The license allows this work to be downloaded and shared with others with proper attribution to the copyright holder, but this item cannot be changed in any way or used for commercial purposes. For more information about this license go to </a:t>
            </a:r>
            <a:r>
              <a:rPr lang="en-US" b="1" u="sng" dirty="0">
                <a:hlinkClick r:id="rId3"/>
              </a:rPr>
              <a:t>http://creativecommons.org/licenses/by-nc-nd/4.0/</a:t>
            </a:r>
            <a:endParaRPr lang="en-US" dirty="0"/>
          </a:p>
          <a:p>
            <a:endParaRPr lang="en-US" dirty="0"/>
          </a:p>
          <a:p>
            <a:r>
              <a:rPr lang="en-US" i="1" dirty="0" smtClean="0"/>
              <a:t>Any </a:t>
            </a:r>
            <a:r>
              <a:rPr lang="en-US" i="1" dirty="0"/>
              <a:t>user who finds this partner's items online now knows exactly what they can legally do with the work. They can </a:t>
            </a:r>
            <a:r>
              <a:rPr lang="en-US" b="1" i="1" dirty="0"/>
              <a:t>share it and use it for scholarly/ educational purposes</a:t>
            </a:r>
            <a:r>
              <a:rPr lang="en-US" i="1" dirty="0"/>
              <a:t>. They </a:t>
            </a:r>
            <a:r>
              <a:rPr lang="en-US" i="1" dirty="0" err="1" smtClean="0"/>
              <a:t>cannot,however</a:t>
            </a:r>
            <a:r>
              <a:rPr lang="en-US" i="1" dirty="0" smtClean="0"/>
              <a:t>, </a:t>
            </a:r>
            <a:r>
              <a:rPr lang="en-US" i="1" dirty="0"/>
              <a:t>alter the items (sorry, no funny memes) and they can't profit off the item commercially (e.g</a:t>
            </a:r>
            <a:r>
              <a:rPr lang="en-US" i="1" dirty="0" smtClean="0"/>
              <a:t>., you </a:t>
            </a:r>
            <a:r>
              <a:rPr lang="en-US" i="1" dirty="0"/>
              <a:t>can't print the items on aprons and sell them).</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Rights statements—MWDL sample</a:t>
            </a:r>
            <a:endParaRPr lang="en-US" dirty="0"/>
          </a:p>
        </p:txBody>
      </p:sp>
    </p:spTree>
    <p:extLst>
      <p:ext uri="{BB962C8B-B14F-4D97-AF65-F5344CB8AC3E}">
        <p14:creationId xmlns:p14="http://schemas.microsoft.com/office/powerpoint/2010/main" val="305573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Liz Bishoff</a:t>
            </a:r>
          </a:p>
          <a:p>
            <a:pPr marL="0" indent="0">
              <a:buNone/>
            </a:pPr>
            <a:r>
              <a:rPr lang="en-US" dirty="0" smtClean="0"/>
              <a:t>The Bishoff Group</a:t>
            </a:r>
          </a:p>
          <a:p>
            <a:pPr marL="0" indent="0">
              <a:buNone/>
            </a:pPr>
            <a:r>
              <a:rPr lang="en-US" dirty="0" smtClean="0"/>
              <a:t>303-908-6736</a:t>
            </a:r>
          </a:p>
          <a:p>
            <a:pPr marL="0" indent="0">
              <a:buNone/>
            </a:pPr>
            <a:r>
              <a:rPr lang="en-US" dirty="0" smtClean="0">
                <a:hlinkClick r:id="rId3"/>
              </a:rPr>
              <a:t>Liz.Bishoff@gmail.com</a:t>
            </a:r>
            <a:endParaRPr lang="en-US" dirty="0" smtClean="0"/>
          </a:p>
          <a:p>
            <a:pPr marL="0" indent="0">
              <a:buNone/>
            </a:pPr>
            <a:endParaRPr lang="en-US" dirty="0"/>
          </a:p>
          <a:p>
            <a:pPr marL="0" indent="0">
              <a:buNone/>
            </a:pPr>
            <a:r>
              <a:rPr lang="en-US" dirty="0" smtClean="0"/>
              <a:t>Tom Clareson</a:t>
            </a:r>
          </a:p>
          <a:p>
            <a:pPr marL="0" indent="0">
              <a:buNone/>
            </a:pPr>
            <a:r>
              <a:rPr lang="en-US" dirty="0" smtClean="0"/>
              <a:t>LYRASIS</a:t>
            </a:r>
          </a:p>
          <a:p>
            <a:pPr marL="0" indent="0">
              <a:buNone/>
            </a:pPr>
            <a:r>
              <a:rPr lang="en-US" dirty="0" smtClean="0"/>
              <a:t>614-439-1796</a:t>
            </a:r>
          </a:p>
          <a:p>
            <a:pPr marL="0" indent="0">
              <a:buNone/>
            </a:pPr>
            <a:r>
              <a:rPr lang="en-US" dirty="0" smtClean="0">
                <a:hlinkClick r:id="rId4"/>
              </a:rPr>
              <a:t>tom.clareson@lyrasis.org</a:t>
            </a:r>
            <a:endParaRPr lang="en-US" dirty="0" smtClean="0"/>
          </a:p>
          <a:p>
            <a:pPr marL="0" indent="0">
              <a:buNone/>
            </a:pPr>
            <a:endParaRPr lang="en-US" dirty="0"/>
          </a:p>
        </p:txBody>
      </p:sp>
    </p:spTree>
    <p:extLst>
      <p:ext uri="{BB962C8B-B14F-4D97-AF65-F5344CB8AC3E}">
        <p14:creationId xmlns:p14="http://schemas.microsoft.com/office/powerpoint/2010/main" val="408080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smtClean="0"/>
              <a:t>Background</a:t>
            </a:r>
          </a:p>
          <a:p>
            <a:pPr lvl="1"/>
            <a:r>
              <a:rPr lang="en-US" dirty="0" smtClean="0"/>
              <a:t>2009-present</a:t>
            </a:r>
          </a:p>
          <a:p>
            <a:pPr lvl="1"/>
            <a:r>
              <a:rPr lang="en-US" dirty="0" smtClean="0"/>
              <a:t>Process and players</a:t>
            </a:r>
            <a:endParaRPr lang="en-US" dirty="0"/>
          </a:p>
          <a:p>
            <a:r>
              <a:rPr lang="en-US" dirty="0" smtClean="0"/>
              <a:t>Functionality</a:t>
            </a:r>
          </a:p>
          <a:p>
            <a:pPr lvl="1"/>
            <a:r>
              <a:rPr lang="en-US" dirty="0" smtClean="0"/>
              <a:t>Aggregation &amp; links</a:t>
            </a:r>
          </a:p>
          <a:p>
            <a:pPr lvl="1"/>
            <a:r>
              <a:rPr lang="en-US" dirty="0" smtClean="0"/>
              <a:t>Hubs</a:t>
            </a:r>
          </a:p>
          <a:p>
            <a:pPr lvl="1"/>
            <a:r>
              <a:rPr lang="en-US" dirty="0" smtClean="0"/>
              <a:t>Exhibitions </a:t>
            </a:r>
          </a:p>
          <a:p>
            <a:pPr lvl="1"/>
            <a:r>
              <a:rPr lang="en-US" dirty="0" smtClean="0"/>
              <a:t>Metadata</a:t>
            </a:r>
          </a:p>
          <a:p>
            <a:pPr lvl="1"/>
            <a:r>
              <a:rPr lang="en-US" dirty="0" smtClean="0"/>
              <a:t>Apps</a:t>
            </a:r>
            <a:endParaRPr lang="en-US" dirty="0"/>
          </a:p>
          <a:p>
            <a:r>
              <a:rPr lang="en-US" dirty="0" smtClean="0"/>
              <a:t>Strategy Plan </a:t>
            </a:r>
            <a:r>
              <a:rPr lang="en-US" dirty="0" smtClean="0"/>
              <a:t>2015-2017</a:t>
            </a:r>
          </a:p>
          <a:p>
            <a:r>
              <a:rPr lang="en-US" dirty="0" smtClean="0"/>
              <a:t>DPLA organization &amp; staffing</a:t>
            </a:r>
          </a:p>
          <a:p>
            <a:pPr marL="109728" indent="0">
              <a:buNone/>
            </a:pPr>
            <a:endParaRPr lang="en-US" dirty="0" smtClean="0"/>
          </a:p>
          <a:p>
            <a:pPr lvl="1"/>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43400" y="1481328"/>
            <a:ext cx="4800600" cy="3928871"/>
          </a:xfrm>
        </p:spPr>
      </p:pic>
      <p:sp>
        <p:nvSpPr>
          <p:cNvPr id="3" name="Title 2"/>
          <p:cNvSpPr>
            <a:spLocks noGrp="1"/>
          </p:cNvSpPr>
          <p:nvPr>
            <p:ph type="title"/>
          </p:nvPr>
        </p:nvSpPr>
        <p:spPr/>
        <p:txBody>
          <a:bodyPr>
            <a:normAutofit fontScale="90000"/>
          </a:bodyPr>
          <a:lstStyle/>
          <a:p>
            <a:r>
              <a:rPr lang="en-US" dirty="0" smtClean="0"/>
              <a:t>Digital Public Library of America </a:t>
            </a:r>
            <a:r>
              <a:rPr lang="en-US" dirty="0">
                <a:hlinkClick r:id="rId4"/>
              </a:rPr>
              <a:t>http://dp.la/</a:t>
            </a:r>
            <a:endParaRPr lang="en-US" dirty="0"/>
          </a:p>
        </p:txBody>
      </p:sp>
    </p:spTree>
    <p:extLst>
      <p:ext uri="{BB962C8B-B14F-4D97-AF65-F5344CB8AC3E}">
        <p14:creationId xmlns:p14="http://schemas.microsoft.com/office/powerpoint/2010/main" val="4124500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SLIDE OF THE DPLA STATES/HUBS</a:t>
            </a:r>
            <a:endParaRPr lang="en-US" dirty="0"/>
          </a:p>
        </p:txBody>
      </p:sp>
      <p:sp>
        <p:nvSpPr>
          <p:cNvPr id="3" name="Title 2"/>
          <p:cNvSpPr>
            <a:spLocks noGrp="1"/>
          </p:cNvSpPr>
          <p:nvPr>
            <p:ph type="title"/>
          </p:nvPr>
        </p:nvSpPr>
        <p:spPr/>
        <p:txBody>
          <a:bodyPr>
            <a:normAutofit/>
          </a:bodyPr>
          <a:lstStyle/>
          <a:p>
            <a:r>
              <a:rPr lang="en-US" dirty="0" smtClean="0"/>
              <a:t>DPLA Service Hubs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143000"/>
            <a:ext cx="7843227" cy="5242816"/>
          </a:xfrm>
          <a:prstGeom prst="rect">
            <a:avLst/>
          </a:prstGeom>
        </p:spPr>
      </p:pic>
    </p:spTree>
    <p:extLst>
      <p:ext uri="{BB962C8B-B14F-4D97-AF65-F5344CB8AC3E}">
        <p14:creationId xmlns:p14="http://schemas.microsoft.com/office/powerpoint/2010/main" val="702688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483276"/>
            <a:ext cx="4038600" cy="4521686"/>
          </a:xfrm>
        </p:spPr>
      </p:pic>
      <p:sp>
        <p:nvSpPr>
          <p:cNvPr id="6" name="Content Placeholder 5"/>
          <p:cNvSpPr>
            <a:spLocks noGrp="1"/>
          </p:cNvSpPr>
          <p:nvPr>
            <p:ph sz="half" idx="2"/>
          </p:nvPr>
        </p:nvSpPr>
        <p:spPr/>
        <p:txBody>
          <a:bodyPr>
            <a:normAutofit lnSpcReduction="10000"/>
          </a:bodyPr>
          <a:lstStyle/>
          <a:p>
            <a:r>
              <a:rPr lang="en-US" dirty="0" smtClean="0"/>
              <a:t>10-12 new hubs</a:t>
            </a:r>
          </a:p>
          <a:p>
            <a:r>
              <a:rPr lang="en-US" dirty="0" smtClean="0"/>
              <a:t>All 50 states by 2017</a:t>
            </a:r>
          </a:p>
          <a:p>
            <a:r>
              <a:rPr lang="en-US" dirty="0" smtClean="0"/>
              <a:t>No one specific structure</a:t>
            </a:r>
          </a:p>
          <a:p>
            <a:r>
              <a:rPr lang="en-US" dirty="0" smtClean="0"/>
              <a:t>Application</a:t>
            </a:r>
          </a:p>
          <a:p>
            <a:pPr lvl="1"/>
            <a:r>
              <a:rPr lang="en-US" dirty="0" smtClean="0"/>
              <a:t>Staffing</a:t>
            </a:r>
          </a:p>
          <a:p>
            <a:pPr lvl="1"/>
            <a:r>
              <a:rPr lang="en-US" dirty="0" smtClean="0"/>
              <a:t>Technical infrastructure</a:t>
            </a:r>
          </a:p>
          <a:p>
            <a:pPr lvl="1"/>
            <a:r>
              <a:rPr lang="en-US" dirty="0" smtClean="0"/>
              <a:t>Metadata</a:t>
            </a:r>
          </a:p>
          <a:p>
            <a:pPr lvl="1"/>
            <a:r>
              <a:rPr lang="en-US" dirty="0" err="1" smtClean="0"/>
              <a:t>Etc</a:t>
            </a:r>
            <a:endParaRPr lang="en-US" dirty="0"/>
          </a:p>
        </p:txBody>
      </p:sp>
      <p:sp>
        <p:nvSpPr>
          <p:cNvPr id="4" name="Title 3"/>
          <p:cNvSpPr>
            <a:spLocks noGrp="1"/>
          </p:cNvSpPr>
          <p:nvPr>
            <p:ph type="title"/>
          </p:nvPr>
        </p:nvSpPr>
        <p:spPr/>
        <p:txBody>
          <a:bodyPr>
            <a:normAutofit/>
          </a:bodyPr>
          <a:lstStyle/>
          <a:p>
            <a:r>
              <a:rPr lang="en-US" dirty="0" smtClean="0"/>
              <a:t>Becoming a Service Hub</a:t>
            </a:r>
            <a:endParaRPr lang="en-US" dirty="0"/>
          </a:p>
        </p:txBody>
      </p:sp>
    </p:spTree>
    <p:extLst>
      <p:ext uri="{BB962C8B-B14F-4D97-AF65-F5344CB8AC3E}">
        <p14:creationId xmlns:p14="http://schemas.microsoft.com/office/powerpoint/2010/main" val="1097843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Serve as </a:t>
            </a:r>
            <a:r>
              <a:rPr lang="en-US" dirty="0"/>
              <a:t>the point of contact for </a:t>
            </a:r>
            <a:r>
              <a:rPr lang="en-US" dirty="0" smtClean="0"/>
              <a:t>DPLA; obtain community </a:t>
            </a:r>
            <a:r>
              <a:rPr lang="en-US" dirty="0"/>
              <a:t>buy-in on significant issues affecting their </a:t>
            </a:r>
            <a:r>
              <a:rPr lang="en-US" dirty="0" smtClean="0"/>
              <a:t>partners</a:t>
            </a:r>
            <a:endParaRPr lang="en-US" dirty="0"/>
          </a:p>
          <a:p>
            <a:r>
              <a:rPr lang="en-US" dirty="0" smtClean="0"/>
              <a:t>Aggregate partners</a:t>
            </a:r>
            <a:r>
              <a:rPr lang="en-US" dirty="0"/>
              <a:t>’ metadata </a:t>
            </a:r>
            <a:r>
              <a:rPr lang="en-US" dirty="0" smtClean="0"/>
              <a:t>&amp; share with DPLA </a:t>
            </a:r>
            <a:endParaRPr lang="en-US" dirty="0"/>
          </a:p>
          <a:p>
            <a:r>
              <a:rPr lang="en-US" dirty="0"/>
              <a:t>Actively </a:t>
            </a:r>
            <a:r>
              <a:rPr lang="en-US" dirty="0" smtClean="0"/>
              <a:t>address </a:t>
            </a:r>
            <a:r>
              <a:rPr lang="en-US" dirty="0"/>
              <a:t>metadata concerns </a:t>
            </a:r>
            <a:endParaRPr lang="en-US" dirty="0" smtClean="0"/>
          </a:p>
          <a:p>
            <a:r>
              <a:rPr lang="en-US" dirty="0" smtClean="0"/>
              <a:t>Provide </a:t>
            </a:r>
            <a:r>
              <a:rPr lang="en-US" dirty="0"/>
              <a:t>outreach to </a:t>
            </a:r>
            <a:r>
              <a:rPr lang="en-US" dirty="0" smtClean="0"/>
              <a:t>partners</a:t>
            </a:r>
            <a:r>
              <a:rPr lang="en-US" dirty="0"/>
              <a:t>, and with DPLA staff, </a:t>
            </a:r>
            <a:r>
              <a:rPr lang="en-US" dirty="0" smtClean="0"/>
              <a:t>develop </a:t>
            </a:r>
            <a:r>
              <a:rPr lang="en-US" dirty="0"/>
              <a:t>local practitioners’ </a:t>
            </a:r>
            <a:r>
              <a:rPr lang="en-US" dirty="0" smtClean="0"/>
              <a:t>capacity</a:t>
            </a:r>
            <a:endParaRPr lang="en-US" dirty="0"/>
          </a:p>
          <a:p>
            <a:r>
              <a:rPr lang="en-US" dirty="0" smtClean="0"/>
              <a:t>Maintain technologies </a:t>
            </a:r>
            <a:r>
              <a:rPr lang="en-US" dirty="0"/>
              <a:t>that allow for standardized metadata to be shared with the DPLA on a regular, consistent basis.</a:t>
            </a:r>
          </a:p>
          <a:p>
            <a:r>
              <a:rPr lang="en-US" dirty="0" smtClean="0"/>
              <a:t>Engage </a:t>
            </a:r>
            <a:r>
              <a:rPr lang="en-US" dirty="0"/>
              <a:t>with the broader community of data creators, providers, and users, locally and nationally.</a:t>
            </a:r>
          </a:p>
          <a:p>
            <a:endParaRPr lang="en-US" dirty="0"/>
          </a:p>
        </p:txBody>
      </p:sp>
      <p:sp>
        <p:nvSpPr>
          <p:cNvPr id="3" name="Title 2"/>
          <p:cNvSpPr>
            <a:spLocks noGrp="1"/>
          </p:cNvSpPr>
          <p:nvPr>
            <p:ph type="title"/>
          </p:nvPr>
        </p:nvSpPr>
        <p:spPr/>
        <p:txBody>
          <a:bodyPr/>
          <a:lstStyle/>
          <a:p>
            <a:r>
              <a:rPr lang="en-US" dirty="0" smtClean="0"/>
              <a:t>Role of the Service Hub</a:t>
            </a:r>
            <a:endParaRPr lang="en-US" dirty="0"/>
          </a:p>
        </p:txBody>
      </p:sp>
    </p:spTree>
    <p:extLst>
      <p:ext uri="{BB962C8B-B14F-4D97-AF65-F5344CB8AC3E}">
        <p14:creationId xmlns:p14="http://schemas.microsoft.com/office/powerpoint/2010/main" val="222007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5509"/>
            <a:ext cx="8229600" cy="4864291"/>
          </a:xfrm>
        </p:spPr>
        <p:txBody>
          <a:bodyPr>
            <a:normAutofit/>
          </a:bodyPr>
          <a:lstStyle/>
          <a:p>
            <a:endParaRPr lang="en-US" dirty="0" smtClean="0"/>
          </a:p>
          <a:p>
            <a:r>
              <a:rPr lang="en-US" dirty="0" smtClean="0"/>
              <a:t>Increased access to digital collections across multi-cultural heritage institutions</a:t>
            </a:r>
          </a:p>
          <a:p>
            <a:r>
              <a:rPr lang="en-US" dirty="0" smtClean="0"/>
              <a:t>Strong statewide participation</a:t>
            </a:r>
          </a:p>
          <a:p>
            <a:r>
              <a:rPr lang="en-US" dirty="0" smtClean="0"/>
              <a:t>Sustainability/longevity</a:t>
            </a:r>
          </a:p>
          <a:p>
            <a:r>
              <a:rPr lang="en-US" dirty="0" smtClean="0"/>
              <a:t>Strong leadership</a:t>
            </a:r>
          </a:p>
          <a:p>
            <a:r>
              <a:rPr lang="en-US" dirty="0" smtClean="0"/>
              <a:t>Standards for:</a:t>
            </a:r>
          </a:p>
          <a:p>
            <a:pPr lvl="1"/>
            <a:r>
              <a:rPr lang="en-US" dirty="0" smtClean="0"/>
              <a:t>Metadata Creation</a:t>
            </a:r>
          </a:p>
          <a:p>
            <a:pPr lvl="1"/>
            <a:r>
              <a:rPr lang="en-US" dirty="0" smtClean="0"/>
              <a:t>Content Creation</a:t>
            </a:r>
          </a:p>
          <a:p>
            <a:pPr lvl="1"/>
            <a:r>
              <a:rPr lang="en-US" dirty="0" smtClean="0"/>
              <a:t>Long-term Access/Digital Preservation</a:t>
            </a:r>
          </a:p>
          <a:p>
            <a:r>
              <a:rPr lang="en-US" dirty="0" smtClean="0"/>
              <a:t>Widely available/transparent policies</a:t>
            </a:r>
            <a:endParaRPr lang="en-US" dirty="0"/>
          </a:p>
        </p:txBody>
      </p:sp>
      <p:sp>
        <p:nvSpPr>
          <p:cNvPr id="3" name="Title 2"/>
          <p:cNvSpPr>
            <a:spLocks noGrp="1"/>
          </p:cNvSpPr>
          <p:nvPr>
            <p:ph type="title"/>
          </p:nvPr>
        </p:nvSpPr>
        <p:spPr/>
        <p:txBody>
          <a:bodyPr/>
          <a:lstStyle/>
          <a:p>
            <a:r>
              <a:rPr lang="en-US" dirty="0" smtClean="0"/>
              <a:t>Hallmarks of Success</a:t>
            </a:r>
            <a:endParaRPr lang="en-US" dirty="0"/>
          </a:p>
        </p:txBody>
      </p:sp>
    </p:spTree>
    <p:extLst>
      <p:ext uri="{BB962C8B-B14F-4D97-AF65-F5344CB8AC3E}">
        <p14:creationId xmlns:p14="http://schemas.microsoft.com/office/powerpoint/2010/main" val="2518588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Began in 2001 with IMLS LSTA Grant</a:t>
            </a:r>
          </a:p>
          <a:p>
            <a:r>
              <a:rPr lang="en-US" dirty="0" smtClean="0"/>
              <a:t>958K items about the Mountain West in 581 collections</a:t>
            </a:r>
          </a:p>
          <a:p>
            <a:r>
              <a:rPr lang="en-US" dirty="0" smtClean="0"/>
              <a:t>122 Partners across 6 states</a:t>
            </a:r>
          </a:p>
          <a:p>
            <a:r>
              <a:rPr lang="en-US" dirty="0" smtClean="0"/>
              <a:t>Accessible at </a:t>
            </a:r>
            <a:r>
              <a:rPr lang="en-US" dirty="0" smtClean="0">
                <a:hlinkClick r:id="rId3"/>
              </a:rPr>
              <a:t>http://mwdl.org</a:t>
            </a:r>
            <a:endParaRPr lang="en-US" dirty="0" smtClean="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1600200"/>
            <a:ext cx="4343400" cy="4038600"/>
          </a:xfrm>
        </p:spPr>
      </p:pic>
      <p:sp>
        <p:nvSpPr>
          <p:cNvPr id="3" name="Title 2"/>
          <p:cNvSpPr>
            <a:spLocks noGrp="1"/>
          </p:cNvSpPr>
          <p:nvPr>
            <p:ph type="title"/>
          </p:nvPr>
        </p:nvSpPr>
        <p:spPr/>
        <p:txBody>
          <a:bodyPr/>
          <a:lstStyle/>
          <a:p>
            <a:r>
              <a:rPr lang="en-US" dirty="0" smtClean="0"/>
              <a:t>Mountain West Digital Library</a:t>
            </a:r>
            <a:endParaRPr lang="en-US" dirty="0"/>
          </a:p>
        </p:txBody>
      </p:sp>
    </p:spTree>
    <p:extLst>
      <p:ext uri="{BB962C8B-B14F-4D97-AF65-F5344CB8AC3E}">
        <p14:creationId xmlns:p14="http://schemas.microsoft.com/office/powerpoint/2010/main" val="28094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3101" y="1669394"/>
            <a:ext cx="7597798" cy="4149450"/>
          </a:xfrm>
        </p:spPr>
      </p:pic>
      <p:sp>
        <p:nvSpPr>
          <p:cNvPr id="3" name="Title 2"/>
          <p:cNvSpPr>
            <a:spLocks noGrp="1"/>
          </p:cNvSpPr>
          <p:nvPr>
            <p:ph type="title"/>
          </p:nvPr>
        </p:nvSpPr>
        <p:spPr/>
        <p:txBody>
          <a:bodyPr/>
          <a:lstStyle/>
          <a:p>
            <a:r>
              <a:rPr lang="en-US" dirty="0" smtClean="0"/>
              <a:t>MWDL harvested sites</a:t>
            </a:r>
            <a:endParaRPr lang="en-US" dirty="0"/>
          </a:p>
        </p:txBody>
      </p:sp>
    </p:spTree>
    <p:extLst>
      <p:ext uri="{BB962C8B-B14F-4D97-AF65-F5344CB8AC3E}">
        <p14:creationId xmlns:p14="http://schemas.microsoft.com/office/powerpoint/2010/main" val="2124120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841</TotalTime>
  <Words>1345</Words>
  <Application>Microsoft Office PowerPoint</Application>
  <PresentationFormat>On-screen Show (4:3)</PresentationFormat>
  <Paragraphs>210</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Lucida Sans Unicode</vt:lpstr>
      <vt:lpstr>Verdana</vt:lpstr>
      <vt:lpstr>Wingdings 2</vt:lpstr>
      <vt:lpstr>Wingdings 3</vt:lpstr>
      <vt:lpstr>Concourse</vt:lpstr>
      <vt:lpstr>DPLA Models &amp; the Metadata Standards that Support Them</vt:lpstr>
      <vt:lpstr>DPLA Models</vt:lpstr>
      <vt:lpstr>Digital Public Library of America http://dp.la/</vt:lpstr>
      <vt:lpstr>DPLA Service Hubs</vt:lpstr>
      <vt:lpstr>Becoming a Service Hub</vt:lpstr>
      <vt:lpstr>Role of the Service Hub</vt:lpstr>
      <vt:lpstr>Hallmarks of Success</vt:lpstr>
      <vt:lpstr>Mountain West Digital Library</vt:lpstr>
      <vt:lpstr>MWDL harvested sites</vt:lpstr>
      <vt:lpstr>MWDL Infrastructure</vt:lpstr>
      <vt:lpstr>MWDL General Guidelines for Digital Metadata</vt:lpstr>
      <vt:lpstr>Repository for Harvest by MWDL</vt:lpstr>
      <vt:lpstr>Minnesota Digital Library</vt:lpstr>
      <vt:lpstr>MDL Policies</vt:lpstr>
      <vt:lpstr>Empire State Digital Network (NY)</vt:lpstr>
      <vt:lpstr>Europeana http://www.europeana.eu/</vt:lpstr>
      <vt:lpstr>National standards and best practices</vt:lpstr>
      <vt:lpstr>What do we know?</vt:lpstr>
      <vt:lpstr>What does DPLA require?</vt:lpstr>
      <vt:lpstr>DPLA and Metadata</vt:lpstr>
      <vt:lpstr>DPLA Metadata Application Profile V 4.0</vt:lpstr>
      <vt:lpstr>DPLA and Rights statements</vt:lpstr>
      <vt:lpstr>Rights statements—MWDL sample</vt:lpstr>
      <vt:lpstr>Questions and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 Me The Money: funding for digital initiatives</dc:title>
  <dc:creator>Liz Bishoff</dc:creator>
  <cp:lastModifiedBy>Liz Bishoff</cp:lastModifiedBy>
  <cp:revision>82</cp:revision>
  <cp:lastPrinted>2015-07-21T12:07:39Z</cp:lastPrinted>
  <dcterms:created xsi:type="dcterms:W3CDTF">2011-04-20T18:46:58Z</dcterms:created>
  <dcterms:modified xsi:type="dcterms:W3CDTF">2015-07-21T20:18:04Z</dcterms:modified>
</cp:coreProperties>
</file>