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257" r:id="rId2"/>
    <p:sldId id="300" r:id="rId3"/>
    <p:sldId id="301" r:id="rId4"/>
    <p:sldId id="258" r:id="rId5"/>
    <p:sldId id="278" r:id="rId6"/>
    <p:sldId id="280" r:id="rId7"/>
    <p:sldId id="284" r:id="rId8"/>
    <p:sldId id="293" r:id="rId9"/>
    <p:sldId id="288" r:id="rId10"/>
    <p:sldId id="294" r:id="rId11"/>
    <p:sldId id="287" r:id="rId12"/>
    <p:sldId id="295" r:id="rId13"/>
    <p:sldId id="296" r:id="rId14"/>
    <p:sldId id="297" r:id="rId15"/>
    <p:sldId id="298" r:id="rId16"/>
    <p:sldId id="289" r:id="rId17"/>
    <p:sldId id="292" r:id="rId18"/>
    <p:sldId id="299" r:id="rId19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0F074-A19E-4D04-918D-5ACAAA8EBF69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FD116-0C74-45C0-B914-404EC13FA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4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0E8F9-E926-49F2-9D3B-C1CA2271A0F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AE3BC-7173-4BA5-961A-B2397FC49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36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77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18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3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47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85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9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2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48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00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AE3BC-7173-4BA5-961A-B2397FC49A5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17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BCC8EDB-76BD-4325-A67C-F062ED3A6FF0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C2CFF3-B65E-46F0-9730-CC7456F03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iz.Bishoff@gmail.com" TargetMode="External"/><Relationship Id="rId2" Type="http://schemas.openxmlformats.org/officeDocument/2006/relationships/hyperlink" Target="mailto:Tom.Clareson@lyrasi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3682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Ohio DPLA </a:t>
            </a:r>
            <a:r>
              <a:rPr lang="en-US" sz="4000" dirty="0" smtClean="0"/>
              <a:t>Survey Results</a:t>
            </a:r>
            <a:endParaRPr lang="en-US" sz="40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Tom Clareson and Liz Bishoff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Ohio DPLA Symposium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December 3, 2015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Issues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Key to DPLA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5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Dublin Core – 61 (40.7%)</a:t>
            </a:r>
          </a:p>
          <a:p>
            <a:r>
              <a:rPr lang="en-US" dirty="0" smtClean="0"/>
              <a:t>None – 41 (27.3%)</a:t>
            </a:r>
          </a:p>
          <a:p>
            <a:r>
              <a:rPr lang="en-US" dirty="0" smtClean="0"/>
              <a:t>Don’t Know – 33 (22%)</a:t>
            </a:r>
          </a:p>
          <a:p>
            <a:r>
              <a:rPr lang="en-US" dirty="0" smtClean="0"/>
              <a:t>MARC – 28 (18.7%)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Schemas Used</a:t>
            </a:r>
            <a:endParaRPr lang="en-US" dirty="0"/>
          </a:p>
        </p:txBody>
      </p:sp>
      <p:pic>
        <p:nvPicPr>
          <p:cNvPr id="4" name="Picture 3" descr="C:\Users\ADMINI~1.DIG\AppData\Local\Temp\Chart_Q14_15111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8999"/>
            <a:ext cx="7086600" cy="304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21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Library of Congress Subject Headings – 49 (32.7%)</a:t>
            </a:r>
          </a:p>
          <a:p>
            <a:r>
              <a:rPr lang="en-US" dirty="0" smtClean="0"/>
              <a:t>None – 39 (26%)</a:t>
            </a:r>
          </a:p>
          <a:p>
            <a:r>
              <a:rPr lang="en-US" dirty="0" smtClean="0"/>
              <a:t>Anglo-American Cataloging Rules 2 (AACR2) – 37 (24.7%)</a:t>
            </a:r>
          </a:p>
          <a:p>
            <a:r>
              <a:rPr lang="en-US" dirty="0" smtClean="0"/>
              <a:t>Don’t Know – 29 (19.3%)</a:t>
            </a:r>
          </a:p>
          <a:p>
            <a:r>
              <a:rPr lang="en-US" dirty="0" smtClean="0"/>
              <a:t>Describing Archives:  A Content Standard (DACS) – 23 (15.3%)</a:t>
            </a:r>
          </a:p>
          <a:p>
            <a:r>
              <a:rPr lang="en-US" dirty="0" smtClean="0"/>
              <a:t>Art and Architecture Thesaurus (AAT) – 23 (15.3%)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Cataloging Standards/Controlled Vocabularies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35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545238"/>
              </p:ext>
            </p:extLst>
          </p:nvPr>
        </p:nvGraphicFramePr>
        <p:xfrm>
          <a:off x="762000" y="1417640"/>
          <a:ext cx="7543800" cy="4373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1963"/>
                <a:gridCol w="3082504"/>
                <a:gridCol w="1849333"/>
              </a:tblGrid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Number </a:t>
                      </a:r>
                      <a:r>
                        <a:rPr lang="en-US" sz="1100" dirty="0">
                          <a:effectLst/>
                        </a:rPr>
                        <a:t>of Records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Number </a:t>
                      </a:r>
                      <a:r>
                        <a:rPr lang="en-US" sz="1100" dirty="0">
                          <a:effectLst/>
                        </a:rPr>
                        <a:t>of Organizations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1-10,000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38.13%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Zero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36.69%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10,001-25,000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9.35%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25,001-50,000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5.76%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50,001-100,000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5.76%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100,001-250,000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2.88%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250,001-500,000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.72%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8595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500,001-999,000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.72%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Droid Sans Fallback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Metadata Records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0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49 (34.3%) don’t know</a:t>
            </a:r>
          </a:p>
          <a:p>
            <a:r>
              <a:rPr lang="en-US" dirty="0" smtClean="0"/>
              <a:t>47 (32.9%) do not support any harvesting capability</a:t>
            </a:r>
          </a:p>
          <a:p>
            <a:r>
              <a:rPr lang="en-US" dirty="0" smtClean="0"/>
              <a:t>25 (17.5%) support Excel/CSV (data export)</a:t>
            </a:r>
          </a:p>
          <a:p>
            <a:r>
              <a:rPr lang="en-US" dirty="0" smtClean="0"/>
              <a:t>23 (16.1%) support Open Archival Information for Metadata Harvesting (OAI-PMH)</a:t>
            </a:r>
          </a:p>
          <a:p>
            <a:r>
              <a:rPr lang="en-US" dirty="0" smtClean="0"/>
              <a:t>13 (9%) File Transfer Protocol</a:t>
            </a:r>
          </a:p>
          <a:p>
            <a:r>
              <a:rPr lang="en-US" dirty="0" smtClean="0"/>
              <a:t>6 (4.2%) support Z39.50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Harvesting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87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Together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Collaboration and Education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86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78 respondents (52.7%) do not currently  collaborate with other CHIs on digital initiatives; 45 (30.4%) do</a:t>
            </a:r>
          </a:p>
          <a:p>
            <a:r>
              <a:rPr lang="en-US" dirty="0" smtClean="0"/>
              <a:t>14 (9.5%) institutions participate but are not currently active</a:t>
            </a:r>
          </a:p>
          <a:p>
            <a:r>
              <a:rPr lang="en-US" dirty="0" smtClean="0"/>
              <a:t>11 (7.4%) don’t know</a:t>
            </a:r>
          </a:p>
          <a:p>
            <a:r>
              <a:rPr lang="en-US" dirty="0" smtClean="0"/>
              <a:t>Top collaborative groups/partners:</a:t>
            </a:r>
          </a:p>
          <a:p>
            <a:pPr lvl="1"/>
            <a:r>
              <a:rPr lang="en-US" dirty="0" smtClean="0"/>
              <a:t>Ohio Memory</a:t>
            </a:r>
          </a:p>
          <a:p>
            <a:pPr lvl="1"/>
            <a:r>
              <a:rPr lang="en-US" dirty="0" smtClean="0"/>
              <a:t>Cleveland Memory</a:t>
            </a:r>
          </a:p>
          <a:p>
            <a:pPr lvl="1"/>
            <a:r>
              <a:rPr lang="en-US" dirty="0" smtClean="0"/>
              <a:t>Columbus Memory</a:t>
            </a:r>
          </a:p>
          <a:p>
            <a:pPr lvl="1"/>
            <a:r>
              <a:rPr lang="en-US" dirty="0" smtClean="0"/>
              <a:t>Digital Shoebox</a:t>
            </a:r>
          </a:p>
          <a:p>
            <a:pPr lvl="1"/>
            <a:r>
              <a:rPr lang="en-US" dirty="0" smtClean="0"/>
              <a:t>Summit Memory</a:t>
            </a:r>
          </a:p>
          <a:p>
            <a:pPr lvl="1"/>
            <a:r>
              <a:rPr lang="en-US" dirty="0" smtClean="0"/>
              <a:t>Five Colleges of Ohio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Digital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156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Topics for education include:</a:t>
            </a:r>
          </a:p>
          <a:p>
            <a:pPr lvl="1"/>
            <a:r>
              <a:rPr lang="en-US" dirty="0" smtClean="0"/>
              <a:t>Digitization and born digital materials</a:t>
            </a:r>
          </a:p>
          <a:p>
            <a:pPr lvl="1"/>
            <a:r>
              <a:rPr lang="en-US" dirty="0" smtClean="0"/>
              <a:t>Copyright and other intellectual property issues</a:t>
            </a:r>
          </a:p>
          <a:p>
            <a:pPr lvl="1"/>
            <a:r>
              <a:rPr lang="en-US" dirty="0" smtClean="0"/>
              <a:t>Metadata Schemas and Cataloging Standards</a:t>
            </a:r>
          </a:p>
          <a:p>
            <a:pPr lvl="1"/>
            <a:r>
              <a:rPr lang="en-US" dirty="0" smtClean="0"/>
              <a:t>Metadata Harvesting Capabilities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for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68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Tom Clareson, LYRASIS</a:t>
            </a:r>
          </a:p>
          <a:p>
            <a:pPr lvl="1"/>
            <a:r>
              <a:rPr lang="en-US" dirty="0" smtClean="0">
                <a:hlinkClick r:id="rId2"/>
              </a:rPr>
              <a:t>Tom.Clareson@lyrasis.org</a:t>
            </a:r>
            <a:r>
              <a:rPr lang="en-US" dirty="0" smtClean="0"/>
              <a:t>; 614-439-1796</a:t>
            </a:r>
          </a:p>
          <a:p>
            <a:pPr lvl="1"/>
            <a:endParaRPr lang="en-US" dirty="0"/>
          </a:p>
          <a:p>
            <a:r>
              <a:rPr lang="en-US" dirty="0" smtClean="0"/>
              <a:t>Liz Bishoff, The Bishoff Group</a:t>
            </a:r>
          </a:p>
          <a:p>
            <a:pPr lvl="1"/>
            <a:r>
              <a:rPr lang="en-US" dirty="0" smtClean="0">
                <a:hlinkClick r:id="rId3"/>
              </a:rPr>
              <a:t>Liz.Bishoff@gmail.com</a:t>
            </a:r>
            <a:r>
              <a:rPr lang="en-US" dirty="0" smtClean="0"/>
              <a:t>; 303-908-6736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28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128 organizations reported having digital collections.  These would be the focus of the first three years of Ohio DPLA activity.</a:t>
            </a:r>
          </a:p>
          <a:p>
            <a:r>
              <a:rPr lang="en-US" dirty="0" smtClean="0"/>
              <a:t>Respondents have created or collected a range of formats of materials.  It will be important to define what subject areas or themes will be targeted for harvesting.</a:t>
            </a:r>
          </a:p>
          <a:p>
            <a:r>
              <a:rPr lang="en-US" dirty="0" smtClean="0"/>
              <a:t>The most commonly used digital asset management system used is </a:t>
            </a:r>
            <a:r>
              <a:rPr lang="en-US" dirty="0" err="1" smtClean="0"/>
              <a:t>CONTENTdm</a:t>
            </a:r>
            <a:r>
              <a:rPr lang="en-US" dirty="0" smtClean="0"/>
              <a:t>.  However, 38 did not have a system and 12 did not know what system they had.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05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Organizations likely to be most ready to have their collections harvested would be those who have implemented the OAI-PMH protocol.  23 have implemented; 7 have systems that support OAI-PMH but have not implemented it.</a:t>
            </a:r>
          </a:p>
          <a:p>
            <a:r>
              <a:rPr lang="en-US" dirty="0" smtClean="0"/>
              <a:t>The majority of digital collections reported in the survey were small (less than 10,000 metadata records), but 35 organizations had between 10,001-999,000 metadata records that were publicly accessible.</a:t>
            </a:r>
          </a:p>
          <a:p>
            <a:r>
              <a:rPr lang="en-US" dirty="0" smtClean="0"/>
              <a:t>Most respondents felt very confident about determining copyright for their digital resources, but fewer had actually recorded information regarding rights.</a:t>
            </a:r>
          </a:p>
          <a:p>
            <a:r>
              <a:rPr lang="en-US" dirty="0" smtClean="0"/>
              <a:t>There is a strong need for education on digitization, copyright, metadata, and harvesting issues.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0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sponsored by </a:t>
            </a:r>
            <a:r>
              <a:rPr lang="en-US" dirty="0" smtClean="0"/>
              <a:t>the Ohio </a:t>
            </a:r>
            <a:r>
              <a:rPr lang="en-US" dirty="0" smtClean="0"/>
              <a:t>Digital Public Library of America Project Steering Committee</a:t>
            </a:r>
          </a:p>
          <a:p>
            <a:r>
              <a:rPr lang="en-US" dirty="0" smtClean="0"/>
              <a:t>Purpose:  to identify current digital activities of Ohio’s cultural heritage organizations, and interest/readiness to participate in DPLA</a:t>
            </a:r>
          </a:p>
          <a:p>
            <a:r>
              <a:rPr lang="en-US" dirty="0" smtClean="0"/>
              <a:t>Project funded </a:t>
            </a:r>
            <a:r>
              <a:rPr lang="en-US" dirty="0" smtClean="0"/>
              <a:t>in part through a federal Institute of Museum and Library Services LSTA grant awarded by the State Library of Ohio to </a:t>
            </a:r>
            <a:r>
              <a:rPr lang="en-US" dirty="0" smtClean="0"/>
              <a:t>Columbus Metropolitan Library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Background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in field October 1-26, 2015</a:t>
            </a:r>
          </a:p>
          <a:p>
            <a:r>
              <a:rPr lang="en-US" dirty="0" smtClean="0"/>
              <a:t>219 total responses</a:t>
            </a:r>
          </a:p>
          <a:p>
            <a:r>
              <a:rPr lang="en-US" dirty="0" smtClean="0"/>
              <a:t>Largest response groups by type:</a:t>
            </a:r>
          </a:p>
          <a:p>
            <a:pPr lvl="1"/>
            <a:r>
              <a:rPr lang="en-US" dirty="0" smtClean="0"/>
              <a:t>Public Libraries (107; 48.7% of total)</a:t>
            </a:r>
          </a:p>
          <a:p>
            <a:pPr lvl="1"/>
            <a:r>
              <a:rPr lang="en-US" dirty="0" smtClean="0"/>
              <a:t>Academic Libraries (68 responses; 31%)</a:t>
            </a:r>
          </a:p>
          <a:p>
            <a:pPr lvl="1"/>
            <a:r>
              <a:rPr lang="en-US" dirty="0" smtClean="0"/>
              <a:t>Archives (29 or 13.2%)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istorical societies/history museums (10 or 4.6</a:t>
            </a:r>
            <a:r>
              <a:rPr lang="en-US" dirty="0" smtClean="0"/>
              <a:t>%)</a:t>
            </a:r>
            <a:endParaRPr lang="en-US" dirty="0" smtClean="0"/>
          </a:p>
          <a:p>
            <a:r>
              <a:rPr lang="en-US" dirty="0" smtClean="0"/>
              <a:t>Majority of respondents had primary role of administrator/director/dean, librarian, digital librarian, or archivist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8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128 responding institutions (59%) have digital collections</a:t>
            </a:r>
          </a:p>
          <a:p>
            <a:r>
              <a:rPr lang="en-US" dirty="0" smtClean="0"/>
              <a:t>Of the 89 (41%) that did not</a:t>
            </a:r>
          </a:p>
          <a:p>
            <a:pPr lvl="1"/>
            <a:r>
              <a:rPr lang="en-US" dirty="0" smtClean="0"/>
              <a:t>30 replied that they would begin creating digital collections in the next three years</a:t>
            </a:r>
          </a:p>
          <a:p>
            <a:pPr lvl="1"/>
            <a:r>
              <a:rPr lang="en-US" dirty="0" smtClean="0"/>
              <a:t>59 will not create digital collections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Digital Collections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7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materials for digitized collections</a:t>
            </a:r>
          </a:p>
          <a:p>
            <a:pPr lvl="1"/>
            <a:r>
              <a:rPr lang="en-US" dirty="0" smtClean="0"/>
              <a:t>Photo prints (80.6%)</a:t>
            </a:r>
          </a:p>
          <a:p>
            <a:pPr lvl="1"/>
            <a:r>
              <a:rPr lang="en-US" dirty="0" smtClean="0"/>
              <a:t>Texts/Manuscripts (62.7%)</a:t>
            </a:r>
          </a:p>
          <a:p>
            <a:pPr lvl="1"/>
            <a:r>
              <a:rPr lang="en-US" dirty="0"/>
              <a:t>Newspapers on Paper (50</a:t>
            </a:r>
            <a:r>
              <a:rPr lang="en-US" dirty="0" smtClean="0"/>
              <a:t>%)</a:t>
            </a:r>
          </a:p>
          <a:p>
            <a:pPr lvl="1"/>
            <a:r>
              <a:rPr lang="en-US" dirty="0"/>
              <a:t>Maps/</a:t>
            </a:r>
            <a:r>
              <a:rPr lang="en-US" dirty="0" err="1"/>
              <a:t>arch.drawings</a:t>
            </a:r>
            <a:r>
              <a:rPr lang="en-US" dirty="0"/>
              <a:t>/ posters (45.5</a:t>
            </a:r>
            <a:r>
              <a:rPr lang="en-US" dirty="0" smtClean="0"/>
              <a:t>%)</a:t>
            </a:r>
          </a:p>
          <a:p>
            <a:pPr lvl="1"/>
            <a:r>
              <a:rPr lang="en-US" dirty="0" smtClean="0"/>
              <a:t>Books (45.5%)</a:t>
            </a:r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Resources in Collection:</a:t>
            </a:r>
          </a:p>
          <a:p>
            <a:pPr lvl="1"/>
            <a:r>
              <a:rPr lang="en-US" dirty="0" smtClean="0"/>
              <a:t>Documents – 75.7%</a:t>
            </a:r>
          </a:p>
          <a:p>
            <a:pPr lvl="1"/>
            <a:r>
              <a:rPr lang="en-US" dirty="0" smtClean="0"/>
              <a:t>Digital Photographs – </a:t>
            </a:r>
            <a:r>
              <a:rPr lang="en-US" dirty="0" smtClean="0"/>
              <a:t>67.2%</a:t>
            </a:r>
            <a:endParaRPr lang="en-US" dirty="0" smtClean="0"/>
          </a:p>
          <a:p>
            <a:pPr lvl="1"/>
            <a:r>
              <a:rPr lang="en-US" dirty="0" smtClean="0"/>
              <a:t>Digital video – </a:t>
            </a:r>
            <a:r>
              <a:rPr lang="en-US" dirty="0" smtClean="0"/>
              <a:t>44.3%</a:t>
            </a:r>
            <a:endParaRPr lang="en-US" dirty="0" smtClean="0"/>
          </a:p>
          <a:p>
            <a:pPr lvl="1"/>
            <a:r>
              <a:rPr lang="en-US" dirty="0" smtClean="0"/>
              <a:t>Digital audio – </a:t>
            </a:r>
            <a:r>
              <a:rPr lang="en-US" dirty="0" smtClean="0"/>
              <a:t>41.2%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Collection Creation &amp;</a:t>
            </a:r>
            <a:br>
              <a:rPr lang="en-US" dirty="0" smtClean="0"/>
            </a:br>
            <a:r>
              <a:rPr lang="en-US" dirty="0" smtClean="0"/>
              <a:t>Born Digital Creation/Acquisition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7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key to successful participation in DPLA is having the rights to provide access to digital collection materials</a:t>
            </a:r>
          </a:p>
          <a:p>
            <a:r>
              <a:rPr lang="en-US" dirty="0" smtClean="0"/>
              <a:t>Most survey respondents felt confident in determining copyright status of their collections</a:t>
            </a:r>
          </a:p>
          <a:p>
            <a:r>
              <a:rPr lang="en-US" dirty="0" smtClean="0"/>
              <a:t>Survey collected samples of copyright statements from 40 organizations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and IP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1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systems in use in Ohio</a:t>
            </a:r>
          </a:p>
          <a:p>
            <a:pPr lvl="1"/>
            <a:r>
              <a:rPr lang="en-US" dirty="0" smtClean="0"/>
              <a:t>OCLC’s </a:t>
            </a:r>
            <a:r>
              <a:rPr lang="en-US" dirty="0" err="1" smtClean="0"/>
              <a:t>CONTENTdm</a:t>
            </a:r>
            <a:r>
              <a:rPr lang="en-US" dirty="0" smtClean="0"/>
              <a:t> (54 organizations)</a:t>
            </a:r>
          </a:p>
          <a:p>
            <a:pPr lvl="1"/>
            <a:r>
              <a:rPr lang="en-US" dirty="0" smtClean="0"/>
              <a:t>PastPerfect (18)</a:t>
            </a:r>
          </a:p>
          <a:p>
            <a:pPr lvl="1"/>
            <a:r>
              <a:rPr lang="en-US" dirty="0" err="1"/>
              <a:t>Omeka</a:t>
            </a:r>
            <a:r>
              <a:rPr lang="en-US" dirty="0"/>
              <a:t> </a:t>
            </a:r>
            <a:r>
              <a:rPr lang="en-US" dirty="0" smtClean="0"/>
              <a:t>(15)</a:t>
            </a:r>
          </a:p>
          <a:p>
            <a:pPr lvl="1"/>
            <a:r>
              <a:rPr lang="en-US" dirty="0" err="1" smtClean="0"/>
              <a:t>BePress</a:t>
            </a:r>
            <a:r>
              <a:rPr lang="en-US" dirty="0" smtClean="0"/>
              <a:t> Digital Commons (15)</a:t>
            </a:r>
          </a:p>
          <a:p>
            <a:pPr lvl="1"/>
            <a:r>
              <a:rPr lang="en-US" dirty="0" smtClean="0"/>
              <a:t>Locally-developed system (15)</a:t>
            </a:r>
          </a:p>
          <a:p>
            <a:pPr lvl="1"/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38 respondents didn’t have a </a:t>
            </a:r>
            <a:r>
              <a:rPr lang="en-US" dirty="0" smtClean="0"/>
              <a:t>DAM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 smtClean="0"/>
              <a:t>12 did not know what system they had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Asset Management Systems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85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1559</TotalTime>
  <Words>847</Words>
  <Application>Microsoft Office PowerPoint</Application>
  <PresentationFormat>On-screen Show (4:3)</PresentationFormat>
  <Paragraphs>155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Droid Sans Fallback</vt:lpstr>
      <vt:lpstr>Lucida Sans Unicode</vt:lpstr>
      <vt:lpstr>Verdana</vt:lpstr>
      <vt:lpstr>Wingdings 2</vt:lpstr>
      <vt:lpstr>Wingdings 3</vt:lpstr>
      <vt:lpstr>Concourse</vt:lpstr>
      <vt:lpstr>Ohio DPLA Survey Results</vt:lpstr>
      <vt:lpstr>Key findings</vt:lpstr>
      <vt:lpstr>Key findings</vt:lpstr>
      <vt:lpstr>Project Background</vt:lpstr>
      <vt:lpstr>Survey Responses</vt:lpstr>
      <vt:lpstr>Ohio’s Digital Collections</vt:lpstr>
      <vt:lpstr>Digital Collection Creation &amp; Born Digital Creation/Acquisition</vt:lpstr>
      <vt:lpstr>Copyright and IP Issues</vt:lpstr>
      <vt:lpstr>Digital Asset Management Systems </vt:lpstr>
      <vt:lpstr>Metadata Issues</vt:lpstr>
      <vt:lpstr>Metadata Schemas Used</vt:lpstr>
      <vt:lpstr>Cataloging Standards/Controlled Vocabularies</vt:lpstr>
      <vt:lpstr>Metadata Records Available</vt:lpstr>
      <vt:lpstr>Metadata Harvesting Strategies</vt:lpstr>
      <vt:lpstr>Working Together</vt:lpstr>
      <vt:lpstr>Collaborative Digital Activities</vt:lpstr>
      <vt:lpstr>Need for Education</vt:lpstr>
      <vt:lpstr>For more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Me The Money: funding for digital initiatives</dc:title>
  <dc:creator>Liz Bishoff</dc:creator>
  <cp:lastModifiedBy>Tom Clareson</cp:lastModifiedBy>
  <cp:revision>92</cp:revision>
  <cp:lastPrinted>2015-11-20T16:11:02Z</cp:lastPrinted>
  <dcterms:created xsi:type="dcterms:W3CDTF">2011-04-20T18:46:58Z</dcterms:created>
  <dcterms:modified xsi:type="dcterms:W3CDTF">2015-11-20T16:14:41Z</dcterms:modified>
</cp:coreProperties>
</file>